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9" r:id="rId4"/>
  </p:sldMasterIdLst>
  <p:notesMasterIdLst>
    <p:notesMasterId r:id="rId14"/>
  </p:notesMasterIdLst>
  <p:handoutMasterIdLst>
    <p:handoutMasterId r:id="rId15"/>
  </p:handoutMasterIdLst>
  <p:sldIdLst>
    <p:sldId id="1071" r:id="rId5"/>
    <p:sldId id="1072" r:id="rId6"/>
    <p:sldId id="1073" r:id="rId7"/>
    <p:sldId id="1074" r:id="rId8"/>
    <p:sldId id="1075" r:id="rId9"/>
    <p:sldId id="1076" r:id="rId10"/>
    <p:sldId id="1077" r:id="rId11"/>
    <p:sldId id="1078" r:id="rId12"/>
    <p:sldId id="288" r:id="rId13"/>
  </p:sldIdLst>
  <p:sldSz cx="12192000" cy="6858000"/>
  <p:notesSz cx="6669088" cy="9928225"/>
  <p:custDataLst>
    <p:tags r:id="rId16"/>
  </p:custDataLst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8" userDrawn="1">
          <p15:clr>
            <a:srgbClr val="A4A3A4"/>
          </p15:clr>
        </p15:guide>
        <p15:guide id="2" pos="2208" userDrawn="1">
          <p15:clr>
            <a:srgbClr val="A4A3A4"/>
          </p15:clr>
        </p15:guide>
        <p15:guide id="3" orient="horz" pos="3127" userDrawn="1">
          <p15:clr>
            <a:srgbClr val="A4A3A4"/>
          </p15:clr>
        </p15:guide>
        <p15:guide id="4" pos="2101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uciana " initials="L" lastIdx="1" clrIdx="0">
    <p:extLst>
      <p:ext uri="{19B8F6BF-5375-455C-9EA6-DF929625EA0E}">
        <p15:presenceInfo xmlns:p15="http://schemas.microsoft.com/office/powerpoint/2012/main" userId="S-1-5-21-448539723-725345543-1417001333-112182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4D600"/>
    <a:srgbClr val="068643"/>
    <a:srgbClr val="E0E0E0"/>
    <a:srgbClr val="FFFFFF"/>
    <a:srgbClr val="000000"/>
    <a:srgbClr val="006600"/>
    <a:srgbClr val="DEA900"/>
    <a:srgbClr val="FDC82F"/>
    <a:srgbClr val="004165"/>
    <a:srgbClr val="008B4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E3FDE45-AF77-4B5C-9715-49D594BDF05E}" styleName="Estilo Claro 1 - Ênfase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Estilo Médio 2 - Ênfase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301B821-A1FF-4177-AEE7-76D212191A09}" styleName="Estilo Médio 1 - Ênfas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8EC20E35-A176-4012-BC5E-935CFFF8708E}" styleName="Estilo Médio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556" autoAdjust="0"/>
    <p:restoredTop sz="94343" autoAdjust="0"/>
  </p:normalViewPr>
  <p:slideViewPr>
    <p:cSldViewPr snapToGrid="0">
      <p:cViewPr varScale="1">
        <p:scale>
          <a:sx n="77" d="100"/>
          <a:sy n="77" d="100"/>
        </p:scale>
        <p:origin x="398" y="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1950" y="84"/>
      </p:cViewPr>
      <p:guideLst>
        <p:guide orient="horz" pos="2928"/>
        <p:guide pos="2208"/>
        <p:guide orient="horz" pos="3127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tags" Target="tags/tag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8"/>
            <a:ext cx="2889938" cy="496411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quarter" idx="1"/>
          </p:nvPr>
        </p:nvSpPr>
        <p:spPr>
          <a:xfrm>
            <a:off x="3777607" y="8"/>
            <a:ext cx="2889938" cy="496411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A50A7510-D296-4A39-B268-4DD5888E4892}" type="datetimeFigureOut">
              <a:rPr lang="pt-BR" smtClean="0"/>
              <a:t>11/07/2024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2"/>
          </p:nvPr>
        </p:nvSpPr>
        <p:spPr>
          <a:xfrm>
            <a:off x="0" y="9430099"/>
            <a:ext cx="2889938" cy="496411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3"/>
          </p:nvPr>
        </p:nvSpPr>
        <p:spPr>
          <a:xfrm>
            <a:off x="3777607" y="9430099"/>
            <a:ext cx="2889938" cy="496411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840C2688-44C9-4075-8B69-9F977DD81B95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834129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8" y="8"/>
            <a:ext cx="2890542" cy="49675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777037" y="8"/>
            <a:ext cx="2890542" cy="49675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712DFD-F8B2-4D36-80C1-BEBB76123C67}" type="datetimeFigureOut">
              <a:rPr lang="pt-BR" smtClean="0"/>
              <a:t>11/07/2024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26988" y="744538"/>
            <a:ext cx="6615112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67513" y="4716593"/>
            <a:ext cx="5334062" cy="44673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8" y="9429783"/>
            <a:ext cx="2890542" cy="49675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777037" y="9429783"/>
            <a:ext cx="2890542" cy="49675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198F5F-F3C1-45FA-AEC9-442A94330AE3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79147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FC1A403-E5FA-44A7-91D9-094AD6CE83C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82366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FC1A403-E5FA-44A7-91D9-094AD6CE83C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84961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FC1A403-E5FA-44A7-91D9-094AD6CE83C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80915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FC1A403-E5FA-44A7-91D9-094AD6CE83C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03794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FC1A403-E5FA-44A7-91D9-094AD6CE83C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54217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FC1A403-E5FA-44A7-91D9-094AD6CE83C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68687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FC1A403-E5FA-44A7-91D9-094AD6CE83C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67765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FC1A403-E5FA-44A7-91D9-094AD6CE83C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31819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0.png"/><Relationship Id="rId4" Type="http://schemas.openxmlformats.org/officeDocument/2006/relationships/image" Target="../media/image1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1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9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4.emf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9.emf"/><Relationship Id="rId4" Type="http://schemas.openxmlformats.org/officeDocument/2006/relationships/image" Target="../media/image1.pn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image" Target="../media/image30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2.emf"/><Relationship Id="rId4" Type="http://schemas.openxmlformats.org/officeDocument/2006/relationships/image" Target="../media/image1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emf"/><Relationship Id="rId2" Type="http://schemas.openxmlformats.org/officeDocument/2006/relationships/image" Target="../media/image3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5.emf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7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8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emf"/><Relationship Id="rId2" Type="http://schemas.openxmlformats.org/officeDocument/2006/relationships/image" Target="../media/image39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emf"/><Relationship Id="rId2" Type="http://schemas.openxmlformats.org/officeDocument/2006/relationships/image" Target="../media/image41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.png"/><Relationship Id="rId4" Type="http://schemas.openxmlformats.org/officeDocument/2006/relationships/image" Target="../media/image2.emf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emf"/><Relationship Id="rId2" Type="http://schemas.openxmlformats.org/officeDocument/2006/relationships/image" Target="../media/image4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5.emf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emf"/><Relationship Id="rId2" Type="http://schemas.openxmlformats.org/officeDocument/2006/relationships/image" Target="../media/image46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8.emf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emf"/><Relationship Id="rId2" Type="http://schemas.openxmlformats.org/officeDocument/2006/relationships/image" Target="../media/image49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5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5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5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emf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emf"/><Relationship Id="rId2" Type="http://schemas.openxmlformats.org/officeDocument/2006/relationships/image" Target="../media/image57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8.emf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0.pn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emf"/><Relationship Id="rId2" Type="http://schemas.openxmlformats.org/officeDocument/2006/relationships/image" Target="../media/image61.jp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emf"/><Relationship Id="rId2" Type="http://schemas.openxmlformats.org/officeDocument/2006/relationships/image" Target="../media/image64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.png"/><Relationship Id="rId4" Type="http://schemas.openxmlformats.org/officeDocument/2006/relationships/image" Target="../media/image66.emf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emf"/><Relationship Id="rId2" Type="http://schemas.openxmlformats.org/officeDocument/2006/relationships/image" Target="../media/image6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54578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Petrobr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591783F7-4B1E-C252-3D2D-5C56FB62BBE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25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m box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ABFBC5DF-F11A-D531-A58B-7B8C1940BD5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560" t="29794" r="17692"/>
          <a:stretch/>
        </p:blipFill>
        <p:spPr>
          <a:xfrm>
            <a:off x="9320742" y="0"/>
            <a:ext cx="2871259" cy="1308137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F38D62B6-2537-463A-0842-40A7B3E4111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204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ou Sumário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BF9853F9-2EA7-AB06-B3FE-29352019E3B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1DDD95F3-D154-AB75-8279-612EE88C52D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307" t="12605" r="55393" b="55053"/>
          <a:stretch/>
        </p:blipFill>
        <p:spPr>
          <a:xfrm>
            <a:off x="0" y="0"/>
            <a:ext cx="5085008" cy="2727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71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da seção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591783F7-4B1E-C252-3D2D-5C56FB62BBE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8B3848F5-8BAF-9148-9106-7A15C71682D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1188" t="3528" r="8180" b="38506"/>
          <a:stretch/>
        </p:blipFill>
        <p:spPr>
          <a:xfrm>
            <a:off x="2115" y="3319844"/>
            <a:ext cx="3793963" cy="353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447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da seção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07390EE7-4EA2-C8C3-8ECE-41F9BF65E98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CFD90EAB-B4D6-02F6-0AFC-1888FFFBE1D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407" b="7097"/>
          <a:stretch/>
        </p:blipFill>
        <p:spPr>
          <a:xfrm>
            <a:off x="0" y="1"/>
            <a:ext cx="12214671" cy="6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400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delo 09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4EA47320-1761-05D8-4D92-8DE892BFFB1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560" t="29794" r="17692"/>
          <a:stretch/>
        </p:blipFill>
        <p:spPr>
          <a:xfrm>
            <a:off x="9320742" y="0"/>
            <a:ext cx="2871259" cy="1308137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8D31628D-BF8C-E830-90F3-EB1BDC2E599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ACD88A0B-B2DC-7C39-24C7-9D0193EEDD6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58" t="7190" r="6135" b="20320"/>
          <a:stretch/>
        </p:blipFill>
        <p:spPr>
          <a:xfrm>
            <a:off x="1" y="4782327"/>
            <a:ext cx="5118863" cy="2075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932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delo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Uma imagem contendo pessoa, mulher, criança, quarto&#10;&#10;Descrição gerada automaticamente">
            <a:extLst>
              <a:ext uri="{FF2B5EF4-FFF2-40B4-BE49-F238E27FC236}">
                <a16:creationId xmlns:a16="http://schemas.microsoft.com/office/drawing/2014/main" id="{2C8435AF-D04C-53CF-F3A4-70AEFD7232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72"/>
          <a:stretch/>
        </p:blipFill>
        <p:spPr>
          <a:xfrm flipH="1">
            <a:off x="4615792" y="0"/>
            <a:ext cx="7576204" cy="6895471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22532A27-4565-6D33-91ED-8051A228CB7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560" t="29794" r="17692"/>
          <a:stretch/>
        </p:blipFill>
        <p:spPr>
          <a:xfrm>
            <a:off x="9320742" y="0"/>
            <a:ext cx="2871259" cy="1308137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F2C6DFB4-925B-5DED-CA72-41BE3371904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9" name="Imagem 8" descr="Uma imagem contendo Forma&#10;&#10;Descrição gerada automaticamente">
            <a:extLst>
              <a:ext uri="{FF2B5EF4-FFF2-40B4-BE49-F238E27FC236}">
                <a16:creationId xmlns:a16="http://schemas.microsoft.com/office/drawing/2014/main" id="{14E68405-F2EC-BF3C-5011-C483808499E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0905"/>
          <a:stretch/>
        </p:blipFill>
        <p:spPr>
          <a:xfrm>
            <a:off x="1" y="-11608"/>
            <a:ext cx="7254624" cy="6895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067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delo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Mulher sorrindo com chapéu na cabeça&#10;&#10;Descrição gerada automaticamente">
            <a:extLst>
              <a:ext uri="{FF2B5EF4-FFF2-40B4-BE49-F238E27FC236}">
                <a16:creationId xmlns:a16="http://schemas.microsoft.com/office/drawing/2014/main" id="{204D3ACA-4AC4-0A8D-8682-A588A3A54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28219" y="9224"/>
            <a:ext cx="9363781" cy="6861881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0B660279-27B9-A14B-29FC-2BF9250018A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560" t="29794" r="17692"/>
          <a:stretch/>
        </p:blipFill>
        <p:spPr>
          <a:xfrm>
            <a:off x="9320742" y="0"/>
            <a:ext cx="2871259" cy="1308137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9578B912-3DD6-78D4-4440-4D5B2DCD32E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8" name="Imagem 7" descr="Ícone&#10;&#10;Descrição gerada automaticamente com confiança baixa">
            <a:extLst>
              <a:ext uri="{FF2B5EF4-FFF2-40B4-BE49-F238E27FC236}">
                <a16:creationId xmlns:a16="http://schemas.microsoft.com/office/drawing/2014/main" id="{E89E9FCA-756F-16CA-9ED4-B403B877BEB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9960"/>
          <a:stretch/>
        </p:blipFill>
        <p:spPr>
          <a:xfrm>
            <a:off x="-8809" y="0"/>
            <a:ext cx="7379508" cy="6903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421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delo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Uma imagem contendo ao ar livre, esporte, esporte aquático, voando&#10;&#10;Descrição gerada automaticamente">
            <a:extLst>
              <a:ext uri="{FF2B5EF4-FFF2-40B4-BE49-F238E27FC236}">
                <a16:creationId xmlns:a16="http://schemas.microsoft.com/office/drawing/2014/main" id="{D9C66128-D0BD-57AE-8E0B-601C3856D4B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39224" y="0"/>
            <a:ext cx="7152776" cy="68580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300AC676-C663-6CEA-36AF-77E992A69B0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560" t="29794" r="17692"/>
          <a:stretch/>
        </p:blipFill>
        <p:spPr>
          <a:xfrm>
            <a:off x="9320742" y="0"/>
            <a:ext cx="2871259" cy="1308137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D5DC08AF-CCE5-8EB1-1085-4CF448F5437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8" name="Imagem 7" descr="Forma&#10;&#10;Descrição gerada automaticamente">
            <a:extLst>
              <a:ext uri="{FF2B5EF4-FFF2-40B4-BE49-F238E27FC236}">
                <a16:creationId xmlns:a16="http://schemas.microsoft.com/office/drawing/2014/main" id="{BFF20253-51CC-825E-F937-75BD2E481C2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5050"/>
          <a:stretch/>
        </p:blipFill>
        <p:spPr>
          <a:xfrm>
            <a:off x="0" y="-25665"/>
            <a:ext cx="7977971" cy="6899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919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delo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1B7082EE-F864-CF50-0344-E361401C896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5" name="Imagem 4" descr="Desenho de uma pessoa&#10;&#10;Descrição gerada automaticamente com confiança média">
            <a:extLst>
              <a:ext uri="{FF2B5EF4-FFF2-40B4-BE49-F238E27FC236}">
                <a16:creationId xmlns:a16="http://schemas.microsoft.com/office/drawing/2014/main" id="{79CF705D-305A-F67A-C7B0-5C7FDF6C3D5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81251" y="-23992"/>
            <a:ext cx="12293669" cy="6905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7561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delo 0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11ED3524-66A0-F945-556F-982E8FCF4EE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3" name="Imagem 2" descr="Forma&#10;&#10;Descrição gerada automaticamente com confiança média">
            <a:extLst>
              <a:ext uri="{FF2B5EF4-FFF2-40B4-BE49-F238E27FC236}">
                <a16:creationId xmlns:a16="http://schemas.microsoft.com/office/drawing/2014/main" id="{79C62FAA-68EC-A1C9-B80A-8F7540DA598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74139" y="-69646"/>
            <a:ext cx="12374948" cy="6950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3633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delo 0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A77D454F-A7A6-C53C-B514-CD7405F2A73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5" name="Imagem 4" descr="Uma imagem contendo Forma&#10;&#10;Descrição gerada automaticamente">
            <a:extLst>
              <a:ext uri="{FF2B5EF4-FFF2-40B4-BE49-F238E27FC236}">
                <a16:creationId xmlns:a16="http://schemas.microsoft.com/office/drawing/2014/main" id="{A0D73D7A-2ECB-2EDF-7B47-925E5ECF708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3498"/>
          <a:stretch/>
        </p:blipFill>
        <p:spPr>
          <a:xfrm>
            <a:off x="-8809" y="0"/>
            <a:ext cx="8180418" cy="6909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172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delo 0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Gráfico&#10;&#10;Descrição gerada automaticamente">
            <a:extLst>
              <a:ext uri="{FF2B5EF4-FFF2-40B4-BE49-F238E27FC236}">
                <a16:creationId xmlns:a16="http://schemas.microsoft.com/office/drawing/2014/main" id="{616CB05F-7E02-09F3-3757-62615866D39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20418" y="-11609"/>
            <a:ext cx="12378928" cy="6953099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902EDC68-B6D4-F172-C964-B13864F6057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8403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delo 0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F6D60AAC-31F1-9CB6-784F-417D291C2C0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5" name="Imagem 4" descr="Gráfico&#10;&#10;Descrição gerada automaticamente">
            <a:extLst>
              <a:ext uri="{FF2B5EF4-FFF2-40B4-BE49-F238E27FC236}">
                <a16:creationId xmlns:a16="http://schemas.microsoft.com/office/drawing/2014/main" id="{B2423689-B55B-694C-9362-47E81C4A269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0711" t="15940"/>
          <a:stretch/>
        </p:blipFill>
        <p:spPr>
          <a:xfrm>
            <a:off x="4898322" y="1102745"/>
            <a:ext cx="7302486" cy="5815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0410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del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Forma&#10;&#10;Descrição gerada automaticamente">
            <a:extLst>
              <a:ext uri="{FF2B5EF4-FFF2-40B4-BE49-F238E27FC236}">
                <a16:creationId xmlns:a16="http://schemas.microsoft.com/office/drawing/2014/main" id="{3829C1C1-BE91-1DF7-11D0-FF4F61837E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09044" y="0"/>
            <a:ext cx="12301045" cy="6909352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77443E04-D8CD-DEDB-CCEA-96A3363502A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3" name="Imagem 2" descr="Desenho de personagem de desenho animado&#10;&#10;Descrição gerada automaticamente com confiança média">
            <a:extLst>
              <a:ext uri="{FF2B5EF4-FFF2-40B4-BE49-F238E27FC236}">
                <a16:creationId xmlns:a16="http://schemas.microsoft.com/office/drawing/2014/main" id="{2E3EB44D-BF56-A01C-E760-C1A616EEE2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9703"/>
          <a:stretch/>
        </p:blipFill>
        <p:spPr>
          <a:xfrm>
            <a:off x="5277059" y="1888627"/>
            <a:ext cx="5837618" cy="4982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9729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ou Sumário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Uma imagem contendo onda, água, oceano, andando de&#10;&#10;Descrição gerada automaticamente">
            <a:extLst>
              <a:ext uri="{FF2B5EF4-FFF2-40B4-BE49-F238E27FC236}">
                <a16:creationId xmlns:a16="http://schemas.microsoft.com/office/drawing/2014/main" id="{F5D9C6A4-5CAA-FC34-9F9D-4A2BFE8B224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531390" y="-2779463"/>
            <a:ext cx="6881144" cy="12440073"/>
          </a:xfrm>
          <a:prstGeom prst="rect">
            <a:avLst/>
          </a:prstGeom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23B09BF7-12C1-1C8A-120E-7CD6BBFE6807}"/>
              </a:ext>
            </a:extLst>
          </p:cNvPr>
          <p:cNvSpPr/>
          <p:nvPr userDrawn="1"/>
        </p:nvSpPr>
        <p:spPr>
          <a:xfrm>
            <a:off x="-248075" y="-72147"/>
            <a:ext cx="12504849" cy="7025442"/>
          </a:xfrm>
          <a:prstGeom prst="rect">
            <a:avLst/>
          </a:prstGeom>
          <a:solidFill>
            <a:srgbClr val="000000">
              <a:alpha val="24543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399" dirty="0"/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92257A3A-0849-5693-E735-B7ECE1B1FF5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560" t="29794" r="17692"/>
          <a:stretch/>
        </p:blipFill>
        <p:spPr>
          <a:xfrm>
            <a:off x="9320742" y="0"/>
            <a:ext cx="2871259" cy="1308137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E5586645-63F4-A3CB-DBC0-1666B0F935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5135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são de Capitulos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Ícone&#10;&#10;Descrição gerada automaticamente">
            <a:extLst>
              <a:ext uri="{FF2B5EF4-FFF2-40B4-BE49-F238E27FC236}">
                <a16:creationId xmlns:a16="http://schemas.microsoft.com/office/drawing/2014/main" id="{76B1487B-5E05-9F6F-1914-D828BBE6B7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8810" y="0"/>
            <a:ext cx="12209619" cy="6858000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ECF35761-3FC1-0ED7-5BA6-D01181DE8BD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4843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são de Capitulos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ao ar livre, laranja, estrada, homem&#10;&#10;Descrição gerada automaticamente">
            <a:extLst>
              <a:ext uri="{FF2B5EF4-FFF2-40B4-BE49-F238E27FC236}">
                <a16:creationId xmlns:a16="http://schemas.microsoft.com/office/drawing/2014/main" id="{ABDB8AE3-22F7-7B42-7D84-60650862AFB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9798" y="1081583"/>
            <a:ext cx="12245216" cy="6451739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C91417C9-9C56-C232-7C00-76091ECEC67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06" r="1720"/>
          <a:stretch/>
        </p:blipFill>
        <p:spPr>
          <a:xfrm>
            <a:off x="-19798" y="-95970"/>
            <a:ext cx="12245216" cy="3868954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50ADE055-BCBA-C7CC-CC26-114477C3530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978" t="10027"/>
          <a:stretch/>
        </p:blipFill>
        <p:spPr>
          <a:xfrm>
            <a:off x="-1" y="-95970"/>
            <a:ext cx="3451606" cy="1818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9575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são de Capitulos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Gráfico&#10;&#10;Descrição gerada automaticamente">
            <a:extLst>
              <a:ext uri="{FF2B5EF4-FFF2-40B4-BE49-F238E27FC236}">
                <a16:creationId xmlns:a16="http://schemas.microsoft.com/office/drawing/2014/main" id="{3072A266-EE87-0FBF-AE13-C873F88011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8810" y="-1"/>
            <a:ext cx="12289438" cy="6902833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69FB18FE-4A77-42BC-6B66-9C7AD426042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9448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são de Capitulos 0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olígono&#10;&#10;Descrição gerada automaticamente">
            <a:extLst>
              <a:ext uri="{FF2B5EF4-FFF2-40B4-BE49-F238E27FC236}">
                <a16:creationId xmlns:a16="http://schemas.microsoft.com/office/drawing/2014/main" id="{795D03EB-F41C-AC2B-59FF-41E70D48DA5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8810" y="0"/>
            <a:ext cx="12301045" cy="6909352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A249C13A-83A0-D33A-039B-93BFAD0C682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6876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são de Capitulos 0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4AD4BF71-3070-A1D2-B6C7-DA82CBE98C2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310" t="4646" r="2186" b="37333"/>
          <a:stretch/>
        </p:blipFill>
        <p:spPr>
          <a:xfrm>
            <a:off x="1060505" y="1"/>
            <a:ext cx="11131495" cy="4167216"/>
          </a:xfrm>
          <a:prstGeom prst="rect">
            <a:avLst/>
          </a:prstGeom>
        </p:spPr>
      </p:pic>
      <p:pic>
        <p:nvPicPr>
          <p:cNvPr id="4" name="Imagem 3" descr="Desenho de uma pessoa&#10;&#10;Descrição gerada automaticamente com confiança média">
            <a:extLst>
              <a:ext uri="{FF2B5EF4-FFF2-40B4-BE49-F238E27FC236}">
                <a16:creationId xmlns:a16="http://schemas.microsoft.com/office/drawing/2014/main" id="{CC3276C9-C394-0009-AEF4-2C6819E3B5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7600" t="10738" r="5766"/>
          <a:stretch/>
        </p:blipFill>
        <p:spPr>
          <a:xfrm>
            <a:off x="5699213" y="713555"/>
            <a:ext cx="5857475" cy="6297378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CCAC1204-57C3-5077-6547-A45B3D6BB1C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0C07702E-779E-39AC-0DE5-B53542926B47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959339" y="560464"/>
            <a:ext cx="4975842" cy="2771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1599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da seção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Mão segurando pedaço de planta&#10;&#10;Descrição gerada automaticamente">
            <a:extLst>
              <a:ext uri="{FF2B5EF4-FFF2-40B4-BE49-F238E27FC236}">
                <a16:creationId xmlns:a16="http://schemas.microsoft.com/office/drawing/2014/main" id="{2A0E5117-A66F-1D94-BB89-A23DF145B62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9095" y="2782802"/>
            <a:ext cx="5671675" cy="4102488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05E7BE01-6108-CBF3-BDEE-EC7F56512FC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21182" y="0"/>
            <a:ext cx="12234363" cy="6858000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53537FB3-CF07-5D6A-D45B-1D7EC28BCDF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FBCEFDAF-3ED9-48AE-4EF1-79BCAFD831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-231722" y="2765837"/>
            <a:ext cx="3893311" cy="4953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377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da seção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Moinho de vento próximo à água&#10;&#10;Descrição gerada automaticamente">
            <a:extLst>
              <a:ext uri="{FF2B5EF4-FFF2-40B4-BE49-F238E27FC236}">
                <a16:creationId xmlns:a16="http://schemas.microsoft.com/office/drawing/2014/main" id="{C13A2192-F93B-FE4F-CF4E-EC6BA878F9C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6719450" y="977542"/>
            <a:ext cx="5490741" cy="5912373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1F56B656-E03B-EB4F-7EC7-C58C52805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8809" y="-5270"/>
            <a:ext cx="12219001" cy="6863270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68C20A42-1748-C2E0-E7E1-8BAB5EC6D6D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8946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da seção 0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70CA40E6-DFEF-CC52-CBC5-79E1CE42C67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3590"/>
          <a:stretch/>
        </p:blipFill>
        <p:spPr>
          <a:xfrm>
            <a:off x="7626060" y="851091"/>
            <a:ext cx="4585421" cy="6006909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F3813AAA-5C50-3A7B-64A9-987A1E11AE9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00923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da seção 0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E8384270-1285-6C52-7B4E-9E193D7CA27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C2AB23F4-3D89-13C5-1388-59332EB7BDE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7033" b="2420"/>
          <a:stretch/>
        </p:blipFill>
        <p:spPr>
          <a:xfrm>
            <a:off x="8105256" y="679225"/>
            <a:ext cx="4086745" cy="617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62945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da seção 0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Ícone&#10;&#10;Descrição gerada automaticamente">
            <a:extLst>
              <a:ext uri="{FF2B5EF4-FFF2-40B4-BE49-F238E27FC236}">
                <a16:creationId xmlns:a16="http://schemas.microsoft.com/office/drawing/2014/main" id="{51F69A91-BEF3-A779-1B19-5E20B1001B3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8809" y="4948"/>
            <a:ext cx="12200810" cy="6853052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AE409730-5D86-47E4-CB4B-08D4D38FBB6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7339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da seção 0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Uma imagem contendo Polígono&#10;&#10;Descrição gerada automaticamente">
            <a:extLst>
              <a:ext uri="{FF2B5EF4-FFF2-40B4-BE49-F238E27FC236}">
                <a16:creationId xmlns:a16="http://schemas.microsoft.com/office/drawing/2014/main" id="{11C41624-4935-302E-177D-5E9977DE74D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98" y="23217"/>
            <a:ext cx="12200810" cy="6853052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AE409730-5D86-47E4-CB4B-08D4D38FBB6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62722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da seção 0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Torre de metal iluminada&#10;&#10;Descrição gerada automaticamente com confiança baixa">
            <a:extLst>
              <a:ext uri="{FF2B5EF4-FFF2-40B4-BE49-F238E27FC236}">
                <a16:creationId xmlns:a16="http://schemas.microsoft.com/office/drawing/2014/main" id="{E8194A39-96A7-07F0-5B21-81B5377F887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65659" y="1"/>
            <a:ext cx="10335437" cy="6867096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9276E049-2252-4A94-877C-A2C4739D0C2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252" y="0"/>
            <a:ext cx="12189642" cy="6867096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59AE5E2E-6527-0442-5597-04B2B082394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86587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da seçã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Tela de computador com imagem de personagem de desenho animado&#10;&#10;Descrição gerada automaticamente com confiança média">
            <a:extLst>
              <a:ext uri="{FF2B5EF4-FFF2-40B4-BE49-F238E27FC236}">
                <a16:creationId xmlns:a16="http://schemas.microsoft.com/office/drawing/2014/main" id="{9CE69458-690B-D275-542E-2E97CB195F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2298011" y="614807"/>
            <a:ext cx="9893989" cy="6243194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C83C30AE-C404-CF57-7B51-DB535DB63D0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2320" y="-32359"/>
            <a:ext cx="12275587" cy="691551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5DC7D82F-E4F0-2595-196C-6E5F4A471EB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560" t="29794" r="17692"/>
          <a:stretch/>
        </p:blipFill>
        <p:spPr>
          <a:xfrm>
            <a:off x="9320742" y="0"/>
            <a:ext cx="2871259" cy="130813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6DAFE1E2-DFC9-9835-1BCD-AD1EE4C91CB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5834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da seçã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Pessoas em plataforma de trem&#10;&#10;Descrição gerada automaticamente com confiança média">
            <a:extLst>
              <a:ext uri="{FF2B5EF4-FFF2-40B4-BE49-F238E27FC236}">
                <a16:creationId xmlns:a16="http://schemas.microsoft.com/office/drawing/2014/main" id="{BE45841E-BC89-62DD-7781-4DABC0F163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10528" y="1"/>
            <a:ext cx="6281472" cy="6911393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16309340-2DCC-E4E5-3420-60DCEC7A50C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-16728"/>
            <a:ext cx="8874049" cy="6911392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3F50E93F-4BF8-557A-5604-4E3BB40161F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183804" y="-938369"/>
            <a:ext cx="3760274" cy="8331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75539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da seçã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Homem ao lado de guindaste&#10;&#10;Descrição gerada automaticamente com confiança média">
            <a:extLst>
              <a:ext uri="{FF2B5EF4-FFF2-40B4-BE49-F238E27FC236}">
                <a16:creationId xmlns:a16="http://schemas.microsoft.com/office/drawing/2014/main" id="{0948A3FC-FED4-70FA-6C7E-229F9216096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11460" y="-25921"/>
            <a:ext cx="6761638" cy="6929098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3B992DA9-0BA8-60B8-4EA4-72EBD918B00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5434" y="0"/>
            <a:ext cx="10256082" cy="68580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640F423E-F272-9481-A5F4-A82C42B2CF2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5989940" y="-222122"/>
            <a:ext cx="3587704" cy="7901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81324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rja verde degra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Pessoas sentadas na grama&#10;&#10;Descrição gerada automaticamente">
            <a:extLst>
              <a:ext uri="{FF2B5EF4-FFF2-40B4-BE49-F238E27FC236}">
                <a16:creationId xmlns:a16="http://schemas.microsoft.com/office/drawing/2014/main" id="{F89E924A-C460-9E76-3DE2-E4C4341AED9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35420" y="795621"/>
            <a:ext cx="12391919" cy="6062379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32D73D07-2F6A-1C81-311D-8D8700A79A7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715" t="2627" r="8464" b="48543"/>
          <a:stretch/>
        </p:blipFill>
        <p:spPr>
          <a:xfrm>
            <a:off x="-135420" y="0"/>
            <a:ext cx="12391919" cy="3825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10333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m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Uma imagem contendo ao ar livre, laranja, estrada, homem&#10;&#10;Descrição gerada automaticamente">
            <a:extLst>
              <a:ext uri="{FF2B5EF4-FFF2-40B4-BE49-F238E27FC236}">
                <a16:creationId xmlns:a16="http://schemas.microsoft.com/office/drawing/2014/main" id="{9071D46A-73B0-B8EA-E472-1FD3DC36B9E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51280" y="0"/>
            <a:ext cx="12243280" cy="6890358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CB16279A-187F-F932-E4F8-40E417F2D06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560" t="29794" r="17692"/>
          <a:stretch/>
        </p:blipFill>
        <p:spPr>
          <a:xfrm>
            <a:off x="9320742" y="0"/>
            <a:ext cx="2871259" cy="130813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BC91BDB7-DDAE-654D-D82E-C37742A763E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1341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m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Pessoas em plataforma de trem&#10;&#10;Descrição gerada automaticamente com confiança média">
            <a:extLst>
              <a:ext uri="{FF2B5EF4-FFF2-40B4-BE49-F238E27FC236}">
                <a16:creationId xmlns:a16="http://schemas.microsoft.com/office/drawing/2014/main" id="{C0DA69FF-7B53-EB40-0A91-E0101F48367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DC326E20-8903-64AE-AE61-BC298CEA564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560" t="29794" r="17692"/>
          <a:stretch/>
        </p:blipFill>
        <p:spPr>
          <a:xfrm>
            <a:off x="9320742" y="0"/>
            <a:ext cx="2871259" cy="1308137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6D31F388-43C5-FDCB-FD92-AFF8E004D57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0278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gem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Uma imagem contendo verde, luz, em pé, mesa&#10;&#10;Descrição gerada automaticamente">
            <a:extLst>
              <a:ext uri="{FF2B5EF4-FFF2-40B4-BE49-F238E27FC236}">
                <a16:creationId xmlns:a16="http://schemas.microsoft.com/office/drawing/2014/main" id="{6AE9EC06-F44A-6A85-4248-AA2F422CCB9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4" y="1"/>
            <a:ext cx="12191765" cy="6858132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59ADCEFB-B204-3F56-1F63-178A21B9336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560" t="29794" r="17692"/>
          <a:stretch/>
        </p:blipFill>
        <p:spPr>
          <a:xfrm>
            <a:off x="9320742" y="0"/>
            <a:ext cx="2871259" cy="1308137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CCF2F6E4-94BB-AB66-8BF9-8C1126021EA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9063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afico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7FBF33BF-C791-6A74-67B6-455412EB18C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A895D09A-4D26-59AD-4B74-E8D71432F21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5739" t="15884" r="23890" b="33123"/>
          <a:stretch/>
        </p:blipFill>
        <p:spPr>
          <a:xfrm>
            <a:off x="1" y="5019586"/>
            <a:ext cx="1961648" cy="1838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65489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afico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7FBF33BF-C791-6A74-67B6-455412EB18C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85337E11-9CBD-2C3F-707A-892437E27F2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133997" y="-275413"/>
            <a:ext cx="1938434" cy="7178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94133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afico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972EC5A6-1643-4256-5EAC-B865D7DFE34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8166" t="5653" r="13878" b="5962"/>
          <a:stretch/>
        </p:blipFill>
        <p:spPr>
          <a:xfrm>
            <a:off x="6759737" y="-20552"/>
            <a:ext cx="5432263" cy="6921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93358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afico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ECD09687-EFBC-8E0D-CCDB-7CDBF8E2CB0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13037" y="-58039"/>
            <a:ext cx="12328254" cy="6943767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FA7C8CDE-7051-C804-7EEE-CEBDA0536A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431178" y="-58039"/>
            <a:ext cx="12623180" cy="2716236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9A560234-79E5-ECFC-F990-1FEDAC4E1FF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55048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afico 0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CF7E54AE-B833-0E6E-D6C7-BA85210B2C2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431178" y="-58039"/>
            <a:ext cx="12623180" cy="2716236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9A560234-79E5-ECFC-F990-1FEDAC4E1FF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79196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afico 0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Forma, Retângulo&#10;&#10;Descrição gerada automaticamente">
            <a:extLst>
              <a:ext uri="{FF2B5EF4-FFF2-40B4-BE49-F238E27FC236}">
                <a16:creationId xmlns:a16="http://schemas.microsoft.com/office/drawing/2014/main" id="{70B7AC7D-43B7-433C-7660-53459911AE2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8809" y="-11608"/>
            <a:ext cx="12200809" cy="6853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77108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ão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Uma imagem contendo Forma&#10;&#10;Descrição gerada automaticamente">
            <a:extLst>
              <a:ext uri="{FF2B5EF4-FFF2-40B4-BE49-F238E27FC236}">
                <a16:creationId xmlns:a16="http://schemas.microsoft.com/office/drawing/2014/main" id="{78441DFC-3F13-3FF5-74CD-42A1AB578A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8809" y="4948"/>
            <a:ext cx="12200810" cy="6853052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394358EB-0E96-2224-8F40-A2329BBA12E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7925" y="260624"/>
            <a:ext cx="1602464" cy="46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97172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ão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Árvore com folhas verdes&#10;&#10;Descrição gerada automaticamente">
            <a:extLst>
              <a:ext uri="{FF2B5EF4-FFF2-40B4-BE49-F238E27FC236}">
                <a16:creationId xmlns:a16="http://schemas.microsoft.com/office/drawing/2014/main" id="{0E87F31B-ADE5-E9A2-3DB0-55AEC759AF0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2679164" y="-2706319"/>
            <a:ext cx="6905121" cy="12270637"/>
          </a:xfrm>
          <a:prstGeom prst="rect">
            <a:avLst/>
          </a:prstGeom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9F5F05EB-A222-6C47-4899-2043CB14B177}"/>
              </a:ext>
            </a:extLst>
          </p:cNvPr>
          <p:cNvSpPr/>
          <p:nvPr userDrawn="1"/>
        </p:nvSpPr>
        <p:spPr>
          <a:xfrm>
            <a:off x="-118905" y="-49410"/>
            <a:ext cx="12504849" cy="7025442"/>
          </a:xfrm>
          <a:prstGeom prst="rect">
            <a:avLst/>
          </a:prstGeom>
          <a:solidFill>
            <a:srgbClr val="000000">
              <a:alpha val="2497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399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A27DD25F-E5E5-379C-0C14-625EE475952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679100" y="-394878"/>
            <a:ext cx="5352581" cy="7670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40906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Slide fin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E2CB3BA4-C5C8-1EBC-E190-2AF02724F13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1512" y="3138764"/>
            <a:ext cx="2908974" cy="566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6380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[NÃO UTILIZE] Instruções Co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1"/>
          <p:cNvGrpSpPr/>
          <p:nvPr userDrawn="1"/>
        </p:nvGrpSpPr>
        <p:grpSpPr>
          <a:xfrm>
            <a:off x="2004363" y="1797663"/>
            <a:ext cx="8183273" cy="4590995"/>
            <a:chOff x="720696" y="1340780"/>
            <a:chExt cx="6139586" cy="3444309"/>
          </a:xfrm>
        </p:grpSpPr>
        <p:sp>
          <p:nvSpPr>
            <p:cNvPr id="233" name="Espaço Reservado para Conteúdo 3"/>
            <p:cNvSpPr txBox="1">
              <a:spLocks/>
            </p:cNvSpPr>
            <p:nvPr userDrawn="1"/>
          </p:nvSpPr>
          <p:spPr>
            <a:xfrm>
              <a:off x="720696" y="1340780"/>
              <a:ext cx="6139586" cy="284685"/>
            </a:xfrm>
            <a:prstGeom prst="rect">
              <a:avLst/>
            </a:prstGeom>
          </p:spPr>
          <p:txBody>
            <a:bodyPr>
              <a:spAutoFit/>
            </a:bodyPr>
            <a:lstStyle>
              <a:lvl1pPr marL="171490" indent="-171490" algn="l" defTabSz="685960" rtl="0" eaLnBrk="1" latinLnBrk="0" hangingPunct="1">
                <a:lnSpc>
                  <a:spcPct val="90000"/>
                </a:lnSpc>
                <a:spcBef>
                  <a:spcPts val="751"/>
                </a:spcBef>
                <a:buFont typeface="Arial"/>
                <a:buChar char="•"/>
                <a:defRPr sz="210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14470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80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57450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5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200429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543409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86389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29369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72349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15328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 defTabSz="914331">
                <a:lnSpc>
                  <a:spcPct val="100000"/>
                </a:lnSpc>
                <a:spcBef>
                  <a:spcPts val="1000"/>
                </a:spcBef>
                <a:buNone/>
                <a:defRPr/>
              </a:pPr>
              <a:r>
                <a:rPr lang="pt-BR" sz="1866" dirty="0">
                  <a:solidFill>
                    <a:srgbClr val="000000"/>
                  </a:solidFill>
                  <a:latin typeface="Trebuchet MS" panose="020B0703020202090204" pitchFamily="34" charset="0"/>
                </a:rPr>
                <a:t>Cores principais</a:t>
              </a:r>
            </a:p>
          </p:txBody>
        </p:sp>
        <p:grpSp>
          <p:nvGrpSpPr>
            <p:cNvPr id="234" name="Grupo 233"/>
            <p:cNvGrpSpPr/>
            <p:nvPr userDrawn="1"/>
          </p:nvGrpSpPr>
          <p:grpSpPr>
            <a:xfrm>
              <a:off x="729773" y="1768677"/>
              <a:ext cx="6130508" cy="802540"/>
              <a:chOff x="1072823" y="1908803"/>
              <a:chExt cx="4716784" cy="802540"/>
            </a:xfrm>
          </p:grpSpPr>
          <p:sp>
            <p:nvSpPr>
              <p:cNvPr id="250" name="Retângulo 249"/>
              <p:cNvSpPr/>
              <p:nvPr/>
            </p:nvSpPr>
            <p:spPr>
              <a:xfrm>
                <a:off x="1072823" y="1908803"/>
                <a:ext cx="2339001" cy="80254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pt-BR" sz="1599" b="1" dirty="0">
                    <a:solidFill>
                      <a:schemeClr val="tx2"/>
                    </a:solidFill>
                    <a:latin typeface="Trebuchet MS" panose="020B0703020202090204" pitchFamily="34" charset="0"/>
                  </a:rPr>
                  <a:t>Verde Petrobras</a:t>
                </a:r>
              </a:p>
              <a:p>
                <a:pPr algn="ctr"/>
                <a:r>
                  <a:rPr lang="is-IS" sz="1599" dirty="0">
                    <a:solidFill>
                      <a:schemeClr val="tx2"/>
                    </a:solidFill>
                    <a:latin typeface="Trebuchet MS" panose="020B0703020202090204" pitchFamily="34" charset="0"/>
                  </a:rPr>
                  <a:t>R0 G133 B66</a:t>
                </a:r>
                <a:endParaRPr lang="pt-BR" sz="1599" dirty="0">
                  <a:solidFill>
                    <a:schemeClr val="tx2"/>
                  </a:solidFill>
                  <a:latin typeface="Trebuchet MS" panose="020B0703020202090204" pitchFamily="34" charset="0"/>
                </a:endParaRPr>
              </a:p>
            </p:txBody>
          </p:sp>
          <p:sp>
            <p:nvSpPr>
              <p:cNvPr id="251" name="Retângulo 250"/>
              <p:cNvSpPr/>
              <p:nvPr/>
            </p:nvSpPr>
            <p:spPr>
              <a:xfrm>
                <a:off x="3450606" y="1908803"/>
                <a:ext cx="2339001" cy="802540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pt-BR" sz="1599" b="1" dirty="0">
                    <a:solidFill>
                      <a:schemeClr val="tx2"/>
                    </a:solidFill>
                    <a:latin typeface="Trebuchet MS" panose="020B0703020202090204" pitchFamily="34" charset="0"/>
                  </a:rPr>
                  <a:t>Amarelo Petrobras</a:t>
                </a:r>
              </a:p>
              <a:p>
                <a:pPr algn="ctr"/>
                <a:r>
                  <a:rPr lang="is-IS" sz="1599" dirty="0">
                    <a:solidFill>
                      <a:schemeClr val="tx2"/>
                    </a:solidFill>
                    <a:latin typeface="Trebuchet MS" panose="020B0703020202090204" pitchFamily="34" charset="0"/>
                  </a:rPr>
                  <a:t>R253 G200 B47 </a:t>
                </a:r>
              </a:p>
            </p:txBody>
          </p:sp>
        </p:grpSp>
        <p:sp>
          <p:nvSpPr>
            <p:cNvPr id="235" name="Espaço Reservado para Conteúdo 3"/>
            <p:cNvSpPr txBox="1">
              <a:spLocks/>
            </p:cNvSpPr>
            <p:nvPr userDrawn="1"/>
          </p:nvSpPr>
          <p:spPr>
            <a:xfrm>
              <a:off x="720696" y="2874081"/>
              <a:ext cx="6139586" cy="284685"/>
            </a:xfrm>
            <a:prstGeom prst="rect">
              <a:avLst/>
            </a:prstGeom>
          </p:spPr>
          <p:txBody>
            <a:bodyPr>
              <a:spAutoFit/>
            </a:bodyPr>
            <a:lstStyle>
              <a:lvl1pPr marL="171490" indent="-171490" algn="l" defTabSz="685960" rtl="0" eaLnBrk="1" latinLnBrk="0" hangingPunct="1">
                <a:lnSpc>
                  <a:spcPct val="90000"/>
                </a:lnSpc>
                <a:spcBef>
                  <a:spcPts val="751"/>
                </a:spcBef>
                <a:buFont typeface="Arial"/>
                <a:buChar char="•"/>
                <a:defRPr sz="210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14470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80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57450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5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200429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543409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86389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29369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72349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15328" indent="-171490" algn="l" defTabSz="68596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 defTabSz="914331">
                <a:lnSpc>
                  <a:spcPct val="100000"/>
                </a:lnSpc>
                <a:spcBef>
                  <a:spcPts val="1000"/>
                </a:spcBef>
                <a:buNone/>
                <a:defRPr/>
              </a:pPr>
              <a:r>
                <a:rPr lang="pt-BR" sz="1866" dirty="0">
                  <a:solidFill>
                    <a:srgbClr val="000000"/>
                  </a:solidFill>
                  <a:latin typeface="Trebuchet MS" panose="020B0703020202090204" pitchFamily="34" charset="0"/>
                </a:rPr>
                <a:t>Cores de apoio</a:t>
              </a:r>
            </a:p>
          </p:txBody>
        </p:sp>
        <p:grpSp>
          <p:nvGrpSpPr>
            <p:cNvPr id="236" name="Grupo 235"/>
            <p:cNvGrpSpPr/>
            <p:nvPr userDrawn="1"/>
          </p:nvGrpSpPr>
          <p:grpSpPr>
            <a:xfrm>
              <a:off x="720696" y="3328249"/>
              <a:ext cx="6139586" cy="1456840"/>
              <a:chOff x="557938" y="3328249"/>
              <a:chExt cx="5743712" cy="1456840"/>
            </a:xfrm>
          </p:grpSpPr>
          <p:grpSp>
            <p:nvGrpSpPr>
              <p:cNvPr id="240" name="Grupo 239"/>
              <p:cNvGrpSpPr/>
              <p:nvPr/>
            </p:nvGrpSpPr>
            <p:grpSpPr>
              <a:xfrm>
                <a:off x="557938" y="3328249"/>
                <a:ext cx="5743712" cy="697930"/>
                <a:chOff x="557938" y="867905"/>
                <a:chExt cx="6480676" cy="488197"/>
              </a:xfrm>
            </p:grpSpPr>
            <p:sp>
              <p:nvSpPr>
                <p:cNvPr id="246" name="Retângulo 245"/>
                <p:cNvSpPr/>
                <p:nvPr/>
              </p:nvSpPr>
              <p:spPr>
                <a:xfrm>
                  <a:off x="557938" y="867905"/>
                  <a:ext cx="1573078" cy="488197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1400" b="1" dirty="0">
                      <a:solidFill>
                        <a:schemeClr val="tx2"/>
                      </a:solidFill>
                      <a:latin typeface="Trebuchet MS" panose="020B0703020202090204" pitchFamily="34" charset="0"/>
                    </a:rPr>
                    <a:t>Verde água</a:t>
                  </a:r>
                </a:p>
                <a:p>
                  <a:pPr algn="ctr"/>
                  <a:r>
                    <a:rPr lang="is-IS" sz="1400" dirty="0">
                      <a:solidFill>
                        <a:schemeClr val="tx2"/>
                      </a:solidFill>
                      <a:latin typeface="Trebuchet MS" panose="020B0703020202090204" pitchFamily="34" charset="0"/>
                    </a:rPr>
                    <a:t>R0 G178 B169 </a:t>
                  </a:r>
                </a:p>
              </p:txBody>
            </p:sp>
            <p:sp>
              <p:nvSpPr>
                <p:cNvPr id="247" name="Retângulo 246"/>
                <p:cNvSpPr/>
                <p:nvPr/>
              </p:nvSpPr>
              <p:spPr>
                <a:xfrm>
                  <a:off x="2193804" y="867905"/>
                  <a:ext cx="1573078" cy="488197"/>
                </a:xfrm>
                <a:prstGeom prst="rect">
                  <a:avLst/>
                </a:prstGeom>
                <a:solidFill>
                  <a:srgbClr val="C4D6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1400" b="1" dirty="0">
                      <a:solidFill>
                        <a:schemeClr val="tx2"/>
                      </a:solidFill>
                      <a:latin typeface="Trebuchet MS" panose="020B0703020202090204" pitchFamily="34" charset="0"/>
                    </a:rPr>
                    <a:t>Verde claro</a:t>
                  </a:r>
                </a:p>
                <a:p>
                  <a:pPr algn="ctr"/>
                  <a:r>
                    <a:rPr lang="is-IS" sz="1400" dirty="0">
                      <a:solidFill>
                        <a:schemeClr val="tx2"/>
                      </a:solidFill>
                      <a:latin typeface="Trebuchet MS" panose="020B0703020202090204" pitchFamily="34" charset="0"/>
                    </a:rPr>
                    <a:t>R196 G214 B0  </a:t>
                  </a:r>
                </a:p>
              </p:txBody>
            </p:sp>
            <p:sp>
              <p:nvSpPr>
                <p:cNvPr id="248" name="Retângulo 247"/>
                <p:cNvSpPr/>
                <p:nvPr/>
              </p:nvSpPr>
              <p:spPr>
                <a:xfrm>
                  <a:off x="3829670" y="867905"/>
                  <a:ext cx="1573078" cy="488197"/>
                </a:xfrm>
                <a:prstGeom prst="rect">
                  <a:avLst/>
                </a:prstGeom>
                <a:solidFill>
                  <a:srgbClr val="EBFF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1400" b="1" dirty="0">
                      <a:solidFill>
                        <a:schemeClr val="accent3">
                          <a:lumMod val="50000"/>
                        </a:schemeClr>
                      </a:solidFill>
                      <a:latin typeface="Trebuchet MS" panose="020B0703020202090204" pitchFamily="34" charset="0"/>
                    </a:rPr>
                    <a:t>Amarelo claro</a:t>
                  </a:r>
                </a:p>
                <a:p>
                  <a:pPr algn="ctr"/>
                  <a:r>
                    <a:rPr lang="is-IS" sz="1400" dirty="0">
                      <a:solidFill>
                        <a:schemeClr val="accent3">
                          <a:lumMod val="50000"/>
                        </a:schemeClr>
                      </a:solidFill>
                      <a:latin typeface="Trebuchet MS" panose="020B0703020202090204" pitchFamily="34" charset="0"/>
                    </a:rPr>
                    <a:t>R235 G255 B0 </a:t>
                  </a:r>
                </a:p>
              </p:txBody>
            </p:sp>
            <p:sp>
              <p:nvSpPr>
                <p:cNvPr id="249" name="Retângulo 248"/>
                <p:cNvSpPr/>
                <p:nvPr/>
              </p:nvSpPr>
              <p:spPr>
                <a:xfrm>
                  <a:off x="5465536" y="867905"/>
                  <a:ext cx="1573078" cy="488197"/>
                </a:xfrm>
                <a:prstGeom prst="rect">
                  <a:avLst/>
                </a:prstGeom>
                <a:solidFill>
                  <a:srgbClr val="ED8B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1400" b="1" dirty="0">
                      <a:solidFill>
                        <a:schemeClr val="tx2"/>
                      </a:solidFill>
                      <a:latin typeface="Trebuchet MS" panose="020B0703020202090204" pitchFamily="34" charset="0"/>
                    </a:rPr>
                    <a:t>Laranja</a:t>
                  </a:r>
                </a:p>
                <a:p>
                  <a:pPr algn="ctr"/>
                  <a:r>
                    <a:rPr lang="is-IS" sz="1400" dirty="0">
                      <a:solidFill>
                        <a:schemeClr val="tx2"/>
                      </a:solidFill>
                      <a:latin typeface="Trebuchet MS" panose="020B0703020202090204" pitchFamily="34" charset="0"/>
                    </a:rPr>
                    <a:t>R237 G139 B0  </a:t>
                  </a:r>
                </a:p>
              </p:txBody>
            </p:sp>
          </p:grpSp>
          <p:grpSp>
            <p:nvGrpSpPr>
              <p:cNvPr id="241" name="Grupo 240"/>
              <p:cNvGrpSpPr/>
              <p:nvPr/>
            </p:nvGrpSpPr>
            <p:grpSpPr>
              <a:xfrm>
                <a:off x="570814" y="4087158"/>
                <a:ext cx="5730834" cy="697931"/>
                <a:chOff x="572468" y="867905"/>
                <a:chExt cx="6466150" cy="488198"/>
              </a:xfrm>
            </p:grpSpPr>
            <p:sp>
              <p:nvSpPr>
                <p:cNvPr id="242" name="Retângulo 241"/>
                <p:cNvSpPr/>
                <p:nvPr/>
              </p:nvSpPr>
              <p:spPr>
                <a:xfrm>
                  <a:off x="572468" y="867905"/>
                  <a:ext cx="2065897" cy="488197"/>
                </a:xfrm>
                <a:prstGeom prst="rect">
                  <a:avLst/>
                </a:prstGeom>
                <a:solidFill>
                  <a:srgbClr val="75787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1400" b="1" dirty="0">
                      <a:solidFill>
                        <a:schemeClr val="tx2"/>
                      </a:solidFill>
                      <a:latin typeface="Trebuchet MS" panose="020B0703020202090204" pitchFamily="34" charset="0"/>
                    </a:rPr>
                    <a:t>Cinza</a:t>
                  </a:r>
                </a:p>
                <a:p>
                  <a:pPr algn="ctr"/>
                  <a:r>
                    <a:rPr lang="da-DK" sz="1400" dirty="0">
                      <a:solidFill>
                        <a:schemeClr val="tx2"/>
                      </a:solidFill>
                      <a:latin typeface="Trebuchet MS" panose="020B0703020202090204" pitchFamily="34" charset="0"/>
                    </a:rPr>
                    <a:t>R117 G120 B123 </a:t>
                  </a:r>
                </a:p>
              </p:txBody>
            </p:sp>
            <p:sp>
              <p:nvSpPr>
                <p:cNvPr id="244" name="Retângulo 243"/>
                <p:cNvSpPr/>
                <p:nvPr/>
              </p:nvSpPr>
              <p:spPr>
                <a:xfrm>
                  <a:off x="2708467" y="867905"/>
                  <a:ext cx="2179628" cy="488197"/>
                </a:xfrm>
                <a:prstGeom prst="rect">
                  <a:avLst/>
                </a:prstGeom>
                <a:solidFill>
                  <a:srgbClr val="006298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1400" b="1" dirty="0">
                      <a:solidFill>
                        <a:schemeClr val="tx2"/>
                      </a:solidFill>
                      <a:latin typeface="Trebuchet MS" panose="020B0703020202090204" pitchFamily="34" charset="0"/>
                    </a:rPr>
                    <a:t>Azul escuro</a:t>
                  </a:r>
                </a:p>
                <a:p>
                  <a:pPr algn="ctr"/>
                  <a:r>
                    <a:rPr lang="is-IS" sz="1400" dirty="0">
                      <a:solidFill>
                        <a:schemeClr val="tx2"/>
                      </a:solidFill>
                      <a:latin typeface="Trebuchet MS" panose="020B0703020202090204" pitchFamily="34" charset="0"/>
                    </a:rPr>
                    <a:t>R0 G98 B152</a:t>
                  </a:r>
                </a:p>
              </p:txBody>
            </p:sp>
            <p:sp>
              <p:nvSpPr>
                <p:cNvPr id="245" name="Retângulo 244"/>
                <p:cNvSpPr/>
                <p:nvPr/>
              </p:nvSpPr>
              <p:spPr>
                <a:xfrm>
                  <a:off x="4958196" y="867906"/>
                  <a:ext cx="2080422" cy="488197"/>
                </a:xfrm>
                <a:prstGeom prst="rect">
                  <a:avLst/>
                </a:prstGeom>
                <a:solidFill>
                  <a:srgbClr val="3DDA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pt-BR" sz="1400" b="1" dirty="0">
                      <a:solidFill>
                        <a:schemeClr val="tx2"/>
                      </a:solidFill>
                      <a:latin typeface="Trebuchet MS" panose="020B0703020202090204" pitchFamily="34" charset="0"/>
                    </a:rPr>
                    <a:t>Azul claro</a:t>
                  </a:r>
                </a:p>
                <a:p>
                  <a:pPr algn="ctr"/>
                  <a:r>
                    <a:rPr lang="da-DK" sz="1400" dirty="0">
                      <a:solidFill>
                        <a:schemeClr val="tx2"/>
                      </a:solidFill>
                      <a:latin typeface="Trebuchet MS" panose="020B0703020202090204" pitchFamily="34" charset="0"/>
                    </a:rPr>
                    <a:t>R61 G218 B255 </a:t>
                  </a:r>
                  <a:r>
                    <a:rPr lang="is-IS" sz="1400" dirty="0">
                      <a:solidFill>
                        <a:schemeClr val="tx2"/>
                      </a:solidFill>
                      <a:latin typeface="Trebuchet MS" panose="020B0703020202090204" pitchFamily="34" charset="0"/>
                    </a:rPr>
                    <a:t> </a:t>
                  </a:r>
                </a:p>
              </p:txBody>
            </p:sp>
          </p:grpSp>
        </p:grpSp>
      </p:grpSp>
      <p:sp>
        <p:nvSpPr>
          <p:cNvPr id="237" name="CaixaDeTexto 236"/>
          <p:cNvSpPr txBox="1"/>
          <p:nvPr userDrawn="1"/>
        </p:nvSpPr>
        <p:spPr>
          <a:xfrm>
            <a:off x="960595" y="932421"/>
            <a:ext cx="6442075" cy="65646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lvl="1" defTabSz="1218824">
              <a:defRPr/>
            </a:pPr>
            <a:r>
              <a:rPr lang="pt-BR" sz="2133" b="1" kern="0" dirty="0">
                <a:solidFill>
                  <a:srgbClr val="000000"/>
                </a:solidFill>
                <a:latin typeface="Trebuchet MS" panose="020B0703020202090204" pitchFamily="34" charset="0"/>
              </a:rPr>
              <a:t>Cores Petrobras</a:t>
            </a:r>
          </a:p>
          <a:p>
            <a:pPr marL="0" lvl="1" defTabSz="1218824">
              <a:defRPr/>
            </a:pPr>
            <a:r>
              <a:rPr lang="pt-BR" sz="2133" b="1" kern="0" dirty="0">
                <a:solidFill>
                  <a:srgbClr val="FFC000"/>
                </a:solidFill>
                <a:latin typeface="Trebuchet MS" panose="020B0703020202090204" pitchFamily="34" charset="0"/>
              </a:rPr>
              <a:t>—</a:t>
            </a:r>
          </a:p>
        </p:txBody>
      </p:sp>
      <p:sp>
        <p:nvSpPr>
          <p:cNvPr id="238" name="CaixaDeTexto 237"/>
          <p:cNvSpPr txBox="1"/>
          <p:nvPr userDrawn="1"/>
        </p:nvSpPr>
        <p:spPr>
          <a:xfrm>
            <a:off x="983374" y="509525"/>
            <a:ext cx="3981952" cy="2051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lvl="1" defTabSz="1218824">
              <a:defRPr/>
            </a:pPr>
            <a:r>
              <a:rPr lang="pt-BR" sz="1333" b="0" i="1" kern="0" dirty="0">
                <a:solidFill>
                  <a:srgbClr val="000000"/>
                </a:solidFill>
                <a:latin typeface="Trebuchet MS" panose="020B0703020202090204" pitchFamily="34" charset="0"/>
              </a:rPr>
              <a:t>Informações adicionais</a:t>
            </a:r>
            <a:endParaRPr lang="pt-BR" sz="1333" b="0" i="1" kern="0" dirty="0">
              <a:solidFill>
                <a:srgbClr val="FFC000"/>
              </a:solidFill>
              <a:latin typeface="Trebuchet MS" panose="020B0703020202090204" pitchFamily="34" charset="0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5BF10E81-33EA-F187-359C-302B1FB415F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97942" y="260624"/>
            <a:ext cx="1985133" cy="575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08687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[NÃO UTILIZE] Instruções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" name="Grupo 214"/>
          <p:cNvGrpSpPr/>
          <p:nvPr userDrawn="1"/>
        </p:nvGrpSpPr>
        <p:grpSpPr>
          <a:xfrm>
            <a:off x="5242032" y="3573340"/>
            <a:ext cx="2469095" cy="2622338"/>
            <a:chOff x="999031" y="2956040"/>
            <a:chExt cx="3038737" cy="1470435"/>
          </a:xfrm>
        </p:grpSpPr>
        <p:cxnSp>
          <p:nvCxnSpPr>
            <p:cNvPr id="271" name="Conector Reto 270"/>
            <p:cNvCxnSpPr/>
            <p:nvPr/>
          </p:nvCxnSpPr>
          <p:spPr>
            <a:xfrm>
              <a:off x="4037768" y="2956040"/>
              <a:ext cx="0" cy="1470435"/>
            </a:xfrm>
            <a:prstGeom prst="line">
              <a:avLst/>
            </a:prstGeom>
            <a:ln>
              <a:solidFill>
                <a:schemeClr val="tx2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2" name="Conector Reto 271"/>
            <p:cNvCxnSpPr/>
            <p:nvPr/>
          </p:nvCxnSpPr>
          <p:spPr>
            <a:xfrm>
              <a:off x="999031" y="2956040"/>
              <a:ext cx="0" cy="1470435"/>
            </a:xfrm>
            <a:prstGeom prst="line">
              <a:avLst/>
            </a:prstGeom>
            <a:ln>
              <a:solidFill>
                <a:schemeClr val="tx2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6" name="Espaço Reservado para Conteúdo 3"/>
          <p:cNvSpPr txBox="1">
            <a:spLocks/>
          </p:cNvSpPr>
          <p:nvPr userDrawn="1"/>
        </p:nvSpPr>
        <p:spPr>
          <a:xfrm>
            <a:off x="5362522" y="3452720"/>
            <a:ext cx="2385945" cy="256352"/>
          </a:xfrm>
          <a:prstGeom prst="rect">
            <a:avLst/>
          </a:prstGeom>
        </p:spPr>
        <p:txBody>
          <a:bodyPr wrap="square">
            <a:spAutoFit/>
          </a:bodyPr>
          <a:lstStyle>
            <a:lvl1pPr marL="171490" indent="-171490" algn="l" defTabSz="685960" rtl="0" eaLnBrk="1" latinLnBrk="0" hangingPunct="1">
              <a:lnSpc>
                <a:spcPct val="90000"/>
              </a:lnSpc>
              <a:spcBef>
                <a:spcPts val="751"/>
              </a:spcBef>
              <a:buFont typeface="Arial"/>
              <a:buChar char="•"/>
              <a:defRPr sz="21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47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45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42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40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38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36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4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328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31">
              <a:lnSpc>
                <a:spcPct val="100000"/>
              </a:lnSpc>
              <a:spcBef>
                <a:spcPts val="1000"/>
              </a:spcBef>
              <a:buNone/>
              <a:defRPr/>
            </a:pPr>
            <a:r>
              <a:rPr lang="pt-BR" sz="1066" dirty="0">
                <a:solidFill>
                  <a:srgbClr val="000000"/>
                </a:solidFill>
                <a:latin typeface="Trebuchet MS" panose="020B0703020202090204" pitchFamily="34" charset="0"/>
              </a:rPr>
              <a:t>1 cor principais + 1 cor de apoio </a:t>
            </a:r>
          </a:p>
        </p:txBody>
      </p:sp>
      <p:sp>
        <p:nvSpPr>
          <p:cNvPr id="217" name="Espaço Reservado para Conteúdo 3"/>
          <p:cNvSpPr txBox="1">
            <a:spLocks/>
          </p:cNvSpPr>
          <p:nvPr userDrawn="1"/>
        </p:nvSpPr>
        <p:spPr>
          <a:xfrm>
            <a:off x="7847219" y="3462846"/>
            <a:ext cx="2370341" cy="256352"/>
          </a:xfrm>
          <a:prstGeom prst="rect">
            <a:avLst/>
          </a:prstGeom>
        </p:spPr>
        <p:txBody>
          <a:bodyPr wrap="square">
            <a:spAutoFit/>
          </a:bodyPr>
          <a:lstStyle>
            <a:lvl1pPr marL="171490" indent="-171490" algn="l" defTabSz="685960" rtl="0" eaLnBrk="1" latinLnBrk="0" hangingPunct="1">
              <a:lnSpc>
                <a:spcPct val="90000"/>
              </a:lnSpc>
              <a:spcBef>
                <a:spcPts val="751"/>
              </a:spcBef>
              <a:buFont typeface="Arial"/>
              <a:buChar char="•"/>
              <a:defRPr sz="21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47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45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42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40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38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36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4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328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31">
              <a:lnSpc>
                <a:spcPct val="100000"/>
              </a:lnSpc>
              <a:spcBef>
                <a:spcPts val="1000"/>
              </a:spcBef>
              <a:buNone/>
              <a:defRPr/>
            </a:pPr>
            <a:r>
              <a:rPr lang="pt-BR" sz="1066" dirty="0">
                <a:solidFill>
                  <a:srgbClr val="000000"/>
                </a:solidFill>
                <a:latin typeface="Trebuchet MS" panose="020B0703020202090204" pitchFamily="34" charset="0"/>
              </a:rPr>
              <a:t>2 cores principais + 1 cor de apoio </a:t>
            </a:r>
          </a:p>
        </p:txBody>
      </p:sp>
      <p:sp>
        <p:nvSpPr>
          <p:cNvPr id="218" name="Espaço Reservado para Conteúdo 3"/>
          <p:cNvSpPr txBox="1">
            <a:spLocks/>
          </p:cNvSpPr>
          <p:nvPr userDrawn="1"/>
        </p:nvSpPr>
        <p:spPr>
          <a:xfrm>
            <a:off x="4238282" y="3462846"/>
            <a:ext cx="905000" cy="420371"/>
          </a:xfrm>
          <a:prstGeom prst="rect">
            <a:avLst/>
          </a:prstGeom>
        </p:spPr>
        <p:txBody>
          <a:bodyPr wrap="square">
            <a:spAutoFit/>
          </a:bodyPr>
          <a:lstStyle>
            <a:lvl1pPr marL="171490" indent="-171490" algn="l" defTabSz="685960" rtl="0" eaLnBrk="1" latinLnBrk="0" hangingPunct="1">
              <a:lnSpc>
                <a:spcPct val="90000"/>
              </a:lnSpc>
              <a:spcBef>
                <a:spcPts val="751"/>
              </a:spcBef>
              <a:buFont typeface="Arial"/>
              <a:buChar char="•"/>
              <a:defRPr sz="21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47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45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42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40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38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36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4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328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914331">
              <a:lnSpc>
                <a:spcPct val="100000"/>
              </a:lnSpc>
              <a:spcBef>
                <a:spcPts val="1000"/>
              </a:spcBef>
              <a:buNone/>
              <a:defRPr/>
            </a:pPr>
            <a:r>
              <a:rPr lang="pt-BR" sz="1066" dirty="0">
                <a:solidFill>
                  <a:srgbClr val="000000"/>
                </a:solidFill>
                <a:latin typeface="Trebuchet MS" panose="020B0703020202090204" pitchFamily="34" charset="0"/>
              </a:rPr>
              <a:t>Cores de apoio</a:t>
            </a:r>
          </a:p>
        </p:txBody>
      </p:sp>
      <p:sp>
        <p:nvSpPr>
          <p:cNvPr id="220" name="Espaço Reservado para Conteúdo 3"/>
          <p:cNvSpPr txBox="1">
            <a:spLocks/>
          </p:cNvSpPr>
          <p:nvPr userDrawn="1"/>
        </p:nvSpPr>
        <p:spPr>
          <a:xfrm>
            <a:off x="2004362" y="4392904"/>
            <a:ext cx="1568024" cy="41024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71490" indent="-171490" algn="l" defTabSz="685960" rtl="0" eaLnBrk="1" latinLnBrk="0" hangingPunct="1">
              <a:lnSpc>
                <a:spcPct val="90000"/>
              </a:lnSpc>
              <a:spcBef>
                <a:spcPts val="751"/>
              </a:spcBef>
              <a:buFont typeface="Arial"/>
              <a:buChar char="•"/>
              <a:defRPr sz="21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47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45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42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40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38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36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4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328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31">
              <a:lnSpc>
                <a:spcPct val="100000"/>
              </a:lnSpc>
              <a:spcBef>
                <a:spcPts val="1000"/>
              </a:spcBef>
              <a:buNone/>
              <a:defRPr/>
            </a:pPr>
            <a:r>
              <a:rPr lang="pt-BR" sz="1333" dirty="0">
                <a:solidFill>
                  <a:srgbClr val="000000"/>
                </a:solidFill>
                <a:latin typeface="Trebuchet MS" panose="020B0703020202090204" pitchFamily="34" charset="0"/>
              </a:rPr>
              <a:t>Combinação com </a:t>
            </a:r>
            <a:r>
              <a:rPr lang="pt-BR" sz="1333" b="1" dirty="0">
                <a:solidFill>
                  <a:srgbClr val="000000"/>
                </a:solidFill>
                <a:latin typeface="Trebuchet MS" panose="020B0703020202090204" pitchFamily="34" charset="0"/>
              </a:rPr>
              <a:t>cores de apoio</a:t>
            </a:r>
          </a:p>
        </p:txBody>
      </p:sp>
      <p:sp>
        <p:nvSpPr>
          <p:cNvPr id="227" name="Retângulo 226"/>
          <p:cNvSpPr/>
          <p:nvPr/>
        </p:nvSpPr>
        <p:spPr>
          <a:xfrm>
            <a:off x="4380367" y="2272071"/>
            <a:ext cx="636571" cy="1555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228" name="Retângulo 227"/>
          <p:cNvSpPr/>
          <p:nvPr/>
        </p:nvSpPr>
        <p:spPr>
          <a:xfrm>
            <a:off x="4380367" y="2518149"/>
            <a:ext cx="636571" cy="15550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230" name="Retângulo 229"/>
          <p:cNvSpPr/>
          <p:nvPr/>
        </p:nvSpPr>
        <p:spPr>
          <a:xfrm>
            <a:off x="4380367" y="2781830"/>
            <a:ext cx="636571" cy="155505"/>
          </a:xfrm>
          <a:prstGeom prst="rect">
            <a:avLst/>
          </a:prstGeom>
          <a:solidFill>
            <a:schemeClr val="tx2"/>
          </a:solidFill>
          <a:ln w="3175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231" name="Retângulo 230"/>
          <p:cNvSpPr/>
          <p:nvPr/>
        </p:nvSpPr>
        <p:spPr>
          <a:xfrm>
            <a:off x="5491732" y="2272071"/>
            <a:ext cx="600209" cy="1555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232" name="Retângulo 231"/>
          <p:cNvSpPr/>
          <p:nvPr/>
        </p:nvSpPr>
        <p:spPr>
          <a:xfrm>
            <a:off x="5491732" y="2518149"/>
            <a:ext cx="600209" cy="15550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234" name="Retângulo 233"/>
          <p:cNvSpPr/>
          <p:nvPr/>
        </p:nvSpPr>
        <p:spPr>
          <a:xfrm>
            <a:off x="6091941" y="2272071"/>
            <a:ext cx="600209" cy="155505"/>
          </a:xfrm>
          <a:prstGeom prst="rect">
            <a:avLst/>
          </a:prstGeom>
          <a:solidFill>
            <a:schemeClr val="tx2"/>
          </a:solidFill>
          <a:ln w="3175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235" name="Retângulo 234"/>
          <p:cNvSpPr/>
          <p:nvPr/>
        </p:nvSpPr>
        <p:spPr>
          <a:xfrm>
            <a:off x="6091941" y="2518148"/>
            <a:ext cx="600209" cy="152249"/>
          </a:xfrm>
          <a:prstGeom prst="rect">
            <a:avLst/>
          </a:prstGeom>
          <a:solidFill>
            <a:schemeClr val="tx2"/>
          </a:solidFill>
          <a:ln w="3175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grpSp>
        <p:nvGrpSpPr>
          <p:cNvPr id="237" name="Grupo 236"/>
          <p:cNvGrpSpPr/>
          <p:nvPr/>
        </p:nvGrpSpPr>
        <p:grpSpPr>
          <a:xfrm>
            <a:off x="6899569" y="2272071"/>
            <a:ext cx="1160281" cy="155505"/>
            <a:chOff x="3169541" y="1075699"/>
            <a:chExt cx="1348215" cy="240088"/>
          </a:xfrm>
        </p:grpSpPr>
        <p:sp>
          <p:nvSpPr>
            <p:cNvPr id="255" name="Retângulo 254"/>
            <p:cNvSpPr/>
            <p:nvPr/>
          </p:nvSpPr>
          <p:spPr>
            <a:xfrm>
              <a:off x="3618946" y="1075699"/>
              <a:ext cx="449405" cy="24008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>
                <a:solidFill>
                  <a:schemeClr val="tx2"/>
                </a:solidFill>
              </a:endParaRPr>
            </a:p>
          </p:txBody>
        </p:sp>
        <p:sp>
          <p:nvSpPr>
            <p:cNvPr id="256" name="Retângulo 255"/>
            <p:cNvSpPr/>
            <p:nvPr/>
          </p:nvSpPr>
          <p:spPr>
            <a:xfrm>
              <a:off x="3169541" y="1075699"/>
              <a:ext cx="449405" cy="2400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>
                <a:solidFill>
                  <a:schemeClr val="tx2"/>
                </a:solidFill>
              </a:endParaRPr>
            </a:p>
          </p:txBody>
        </p:sp>
        <p:sp>
          <p:nvSpPr>
            <p:cNvPr id="257" name="Retângulo 256"/>
            <p:cNvSpPr/>
            <p:nvPr/>
          </p:nvSpPr>
          <p:spPr>
            <a:xfrm>
              <a:off x="4068351" y="1075699"/>
              <a:ext cx="449405" cy="240088"/>
            </a:xfrm>
            <a:prstGeom prst="rect">
              <a:avLst/>
            </a:prstGeom>
            <a:solidFill>
              <a:schemeClr val="tx2"/>
            </a:solidFill>
            <a:ln w="31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>
                <a:solidFill>
                  <a:schemeClr val="tx2"/>
                </a:solidFill>
              </a:endParaRPr>
            </a:p>
          </p:txBody>
        </p:sp>
      </p:grpSp>
      <p:sp>
        <p:nvSpPr>
          <p:cNvPr id="243" name="Espaço Reservado para Conteúdo 3"/>
          <p:cNvSpPr txBox="1">
            <a:spLocks/>
          </p:cNvSpPr>
          <p:nvPr/>
        </p:nvSpPr>
        <p:spPr>
          <a:xfrm>
            <a:off x="5377953" y="2720614"/>
            <a:ext cx="5283849" cy="256352"/>
          </a:xfrm>
          <a:prstGeom prst="rect">
            <a:avLst/>
          </a:prstGeom>
        </p:spPr>
        <p:txBody>
          <a:bodyPr wrap="square">
            <a:spAutoFit/>
          </a:bodyPr>
          <a:lstStyle>
            <a:lvl1pPr marL="171490" indent="-171490" algn="l" defTabSz="685960" rtl="0" eaLnBrk="1" latinLnBrk="0" hangingPunct="1">
              <a:lnSpc>
                <a:spcPct val="90000"/>
              </a:lnSpc>
              <a:spcBef>
                <a:spcPts val="751"/>
              </a:spcBef>
              <a:buFont typeface="Arial"/>
              <a:buChar char="•"/>
              <a:defRPr sz="21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47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45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42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40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38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36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4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328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331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pt-BR" sz="1066" dirty="0">
                <a:solidFill>
                  <a:srgbClr val="000000"/>
                </a:solidFill>
                <a:latin typeface="Trebuchet MS" panose="020B0703020202090204" pitchFamily="34" charset="0"/>
              </a:rPr>
              <a:t>O branco </a:t>
            </a:r>
            <a:r>
              <a:rPr lang="pt-BR" sz="1066" dirty="0">
                <a:solidFill>
                  <a:srgbClr val="211D1E"/>
                </a:solidFill>
                <a:effectLst/>
                <a:latin typeface="Trebuchet MS" panose="020B0703020202090204" pitchFamily="34" charset="0"/>
              </a:rPr>
              <a:t>é fundamental e preferencialmente a base de todos os nossos materiais</a:t>
            </a:r>
            <a:r>
              <a:rPr lang="pt-BR" sz="1066" dirty="0">
                <a:solidFill>
                  <a:srgbClr val="000000"/>
                </a:solidFill>
                <a:latin typeface="Trebuchet MS" panose="020B0703020202090204" pitchFamily="34" charset="0"/>
              </a:rPr>
              <a:t>.</a:t>
            </a:r>
          </a:p>
        </p:txBody>
      </p:sp>
      <p:cxnSp>
        <p:nvCxnSpPr>
          <p:cNvPr id="244" name="Conector Reto 243"/>
          <p:cNvCxnSpPr>
            <a:cxnSpLocks/>
          </p:cNvCxnSpPr>
          <p:nvPr/>
        </p:nvCxnSpPr>
        <p:spPr>
          <a:xfrm>
            <a:off x="5258958" y="1899916"/>
            <a:ext cx="0" cy="1037418"/>
          </a:xfrm>
          <a:prstGeom prst="line">
            <a:avLst/>
          </a:prstGeom>
          <a:ln>
            <a:solidFill>
              <a:schemeClr val="tx2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" name="Espaço Reservado para Conteúdo 3"/>
          <p:cNvSpPr txBox="1">
            <a:spLocks/>
          </p:cNvSpPr>
          <p:nvPr/>
        </p:nvSpPr>
        <p:spPr>
          <a:xfrm>
            <a:off x="5319718" y="1882582"/>
            <a:ext cx="2507159" cy="256352"/>
          </a:xfrm>
          <a:prstGeom prst="rect">
            <a:avLst/>
          </a:prstGeom>
        </p:spPr>
        <p:txBody>
          <a:bodyPr wrap="square">
            <a:spAutoFit/>
          </a:bodyPr>
          <a:lstStyle>
            <a:lvl1pPr marL="171490" indent="-171490" algn="l" defTabSz="685960" rtl="0" eaLnBrk="1" latinLnBrk="0" hangingPunct="1">
              <a:lnSpc>
                <a:spcPct val="90000"/>
              </a:lnSpc>
              <a:spcBef>
                <a:spcPts val="751"/>
              </a:spcBef>
              <a:buFont typeface="Arial"/>
              <a:buChar char="•"/>
              <a:defRPr sz="21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47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45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42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40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38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36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4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328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31">
              <a:lnSpc>
                <a:spcPct val="100000"/>
              </a:lnSpc>
              <a:spcBef>
                <a:spcPts val="1000"/>
              </a:spcBef>
              <a:buNone/>
              <a:defRPr/>
            </a:pPr>
            <a:r>
              <a:rPr lang="pt-BR" sz="1066" dirty="0">
                <a:solidFill>
                  <a:srgbClr val="000000"/>
                </a:solidFill>
                <a:latin typeface="Trebuchet MS" panose="020B0703020202090204" pitchFamily="34" charset="0"/>
              </a:rPr>
              <a:t>Combinações permititas</a:t>
            </a:r>
          </a:p>
        </p:txBody>
      </p:sp>
      <p:sp>
        <p:nvSpPr>
          <p:cNvPr id="246" name="Espaço Reservado para Conteúdo 3"/>
          <p:cNvSpPr txBox="1">
            <a:spLocks/>
          </p:cNvSpPr>
          <p:nvPr/>
        </p:nvSpPr>
        <p:spPr>
          <a:xfrm>
            <a:off x="4212450" y="1780020"/>
            <a:ext cx="972406" cy="420371"/>
          </a:xfrm>
          <a:prstGeom prst="rect">
            <a:avLst/>
          </a:prstGeom>
        </p:spPr>
        <p:txBody>
          <a:bodyPr wrap="square">
            <a:spAutoFit/>
          </a:bodyPr>
          <a:lstStyle>
            <a:lvl1pPr marL="171490" indent="-171490" algn="l" defTabSz="685960" rtl="0" eaLnBrk="1" latinLnBrk="0" hangingPunct="1">
              <a:lnSpc>
                <a:spcPct val="90000"/>
              </a:lnSpc>
              <a:spcBef>
                <a:spcPts val="751"/>
              </a:spcBef>
              <a:buFont typeface="Arial"/>
              <a:buChar char="•"/>
              <a:defRPr sz="21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47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45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42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40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38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36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4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328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914331">
              <a:lnSpc>
                <a:spcPct val="100000"/>
              </a:lnSpc>
              <a:spcBef>
                <a:spcPts val="1000"/>
              </a:spcBef>
              <a:buNone/>
              <a:defRPr/>
            </a:pPr>
            <a:r>
              <a:rPr lang="pt-BR" sz="1066" dirty="0">
                <a:solidFill>
                  <a:srgbClr val="000000"/>
                </a:solidFill>
                <a:latin typeface="Trebuchet MS" panose="020B0703020202090204" pitchFamily="34" charset="0"/>
              </a:rPr>
              <a:t>Cores principais</a:t>
            </a:r>
          </a:p>
        </p:txBody>
      </p:sp>
      <p:sp>
        <p:nvSpPr>
          <p:cNvPr id="222" name="Espaço Reservado para Conteúdo 3"/>
          <p:cNvSpPr txBox="1">
            <a:spLocks/>
          </p:cNvSpPr>
          <p:nvPr userDrawn="1"/>
        </p:nvSpPr>
        <p:spPr>
          <a:xfrm>
            <a:off x="2004364" y="2386469"/>
            <a:ext cx="1669244" cy="41024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71490" indent="-171490" algn="l" defTabSz="685960" rtl="0" eaLnBrk="1" latinLnBrk="0" hangingPunct="1">
              <a:lnSpc>
                <a:spcPct val="90000"/>
              </a:lnSpc>
              <a:spcBef>
                <a:spcPts val="751"/>
              </a:spcBef>
              <a:buFont typeface="Arial"/>
              <a:buChar char="•"/>
              <a:defRPr sz="21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47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450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42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40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38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36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49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328" indent="-171490" algn="l" defTabSz="68596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31">
              <a:lnSpc>
                <a:spcPct val="100000"/>
              </a:lnSpc>
              <a:spcBef>
                <a:spcPts val="1000"/>
              </a:spcBef>
              <a:buNone/>
              <a:defRPr/>
            </a:pPr>
            <a:r>
              <a:rPr lang="pt-BR" sz="1333" dirty="0">
                <a:solidFill>
                  <a:srgbClr val="000000"/>
                </a:solidFill>
                <a:latin typeface="Trebuchet MS" panose="020B0703020202090204" pitchFamily="34" charset="0"/>
              </a:rPr>
              <a:t>Combinação com </a:t>
            </a:r>
            <a:r>
              <a:rPr lang="pt-BR" sz="1333" b="1" dirty="0">
                <a:solidFill>
                  <a:srgbClr val="000000"/>
                </a:solidFill>
                <a:latin typeface="Trebuchet MS" panose="020B0703020202090204" pitchFamily="34" charset="0"/>
              </a:rPr>
              <a:t>cores principais</a:t>
            </a:r>
          </a:p>
        </p:txBody>
      </p:sp>
      <p:cxnSp>
        <p:nvCxnSpPr>
          <p:cNvPr id="226" name="Conector Reto 225"/>
          <p:cNvCxnSpPr/>
          <p:nvPr userDrawn="1"/>
        </p:nvCxnSpPr>
        <p:spPr>
          <a:xfrm>
            <a:off x="959664" y="3209898"/>
            <a:ext cx="10272668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m 9">
            <a:extLst>
              <a:ext uri="{FF2B5EF4-FFF2-40B4-BE49-F238E27FC236}">
                <a16:creationId xmlns:a16="http://schemas.microsoft.com/office/drawing/2014/main" id="{CD1BEBAA-D65E-D496-0201-B71D1DB2550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370620" y="3962292"/>
            <a:ext cx="636571" cy="2233394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08D7EEB6-9A84-7D09-DB73-7B324EB6366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501288" y="3943199"/>
            <a:ext cx="1914187" cy="223339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2B8A725-ECCB-D9F2-099D-9E5FE30E994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909245" y="3953231"/>
            <a:ext cx="2065868" cy="2223362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3D693C2C-3BDA-666D-8181-A79FFDD84E36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97942" y="260624"/>
            <a:ext cx="1985133" cy="575257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E6825802-1D43-A066-01E2-7FF2D9DBB98A}"/>
              </a:ext>
            </a:extLst>
          </p:cNvPr>
          <p:cNvSpPr txBox="1"/>
          <p:nvPr userDrawn="1"/>
        </p:nvSpPr>
        <p:spPr>
          <a:xfrm>
            <a:off x="960595" y="932421"/>
            <a:ext cx="6442075" cy="65646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lvl="1" defTabSz="1218824">
              <a:defRPr/>
            </a:pPr>
            <a:r>
              <a:rPr lang="pt-BR" sz="2133" b="1" kern="0" dirty="0">
                <a:solidFill>
                  <a:srgbClr val="000000"/>
                </a:solidFill>
                <a:latin typeface="Trebuchet MS" panose="020B0703020202090204" pitchFamily="34" charset="0"/>
              </a:rPr>
              <a:t>Cores Petrobras</a:t>
            </a:r>
          </a:p>
          <a:p>
            <a:pPr marL="0" lvl="1" defTabSz="1218824">
              <a:defRPr/>
            </a:pPr>
            <a:r>
              <a:rPr lang="pt-BR" sz="2133" b="1" kern="0" dirty="0">
                <a:solidFill>
                  <a:srgbClr val="FFC000"/>
                </a:solidFill>
                <a:latin typeface="Trebuchet MS" panose="020B0703020202090204" pitchFamily="34" charset="0"/>
              </a:rPr>
              <a:t>—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2FBED54D-50CA-2282-3AA4-C928FA3AB2C7}"/>
              </a:ext>
            </a:extLst>
          </p:cNvPr>
          <p:cNvSpPr txBox="1"/>
          <p:nvPr userDrawn="1"/>
        </p:nvSpPr>
        <p:spPr>
          <a:xfrm>
            <a:off x="983374" y="509525"/>
            <a:ext cx="3981952" cy="2051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lvl="1" defTabSz="1218824">
              <a:defRPr/>
            </a:pPr>
            <a:r>
              <a:rPr lang="pt-BR" sz="1333" b="0" i="1" kern="0" dirty="0">
                <a:solidFill>
                  <a:srgbClr val="000000"/>
                </a:solidFill>
                <a:latin typeface="Trebuchet MS" panose="020B0703020202090204" pitchFamily="34" charset="0"/>
              </a:rPr>
              <a:t>Informações adicionais</a:t>
            </a:r>
            <a:endParaRPr lang="pt-BR" sz="1333" b="0" i="1" kern="0" dirty="0">
              <a:solidFill>
                <a:srgbClr val="FFC000"/>
              </a:solidFill>
              <a:latin typeface="Trebuchet MS" panose="020B070302020209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26002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lide_conteúdo_Mar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EBCEBC88-B126-721D-8EAF-FC276493DD21}"/>
              </a:ext>
            </a:extLst>
          </p:cNvPr>
          <p:cNvSpPr txBox="1"/>
          <p:nvPr userDrawn="1"/>
        </p:nvSpPr>
        <p:spPr>
          <a:xfrm>
            <a:off x="971057" y="509525"/>
            <a:ext cx="5266213" cy="49231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lvl="1" defTabSz="1218824">
              <a:defRPr/>
            </a:pPr>
            <a:r>
              <a:rPr lang="pt-BR" sz="3199" kern="0" dirty="0">
                <a:solidFill>
                  <a:srgbClr val="000000"/>
                </a:solidFill>
                <a:latin typeface="Trebuchet MS" panose="020B0703020202090204" pitchFamily="34" charset="0"/>
              </a:rPr>
              <a:t>Informações adicionais</a:t>
            </a:r>
            <a:endParaRPr lang="pt-BR" sz="3199" kern="0" dirty="0">
              <a:solidFill>
                <a:srgbClr val="FFC000"/>
              </a:solidFill>
              <a:latin typeface="Trebuchet MS" panose="020B0703020202090204" pitchFamily="34" charset="0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97042E10-AE48-4ACC-F8BE-7FAAC15545BB}"/>
              </a:ext>
            </a:extLst>
          </p:cNvPr>
          <p:cNvSpPr txBox="1"/>
          <p:nvPr userDrawn="1"/>
        </p:nvSpPr>
        <p:spPr>
          <a:xfrm>
            <a:off x="959664" y="1372107"/>
            <a:ext cx="9185201" cy="13538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lvl="1" defTabSz="1218824">
              <a:defRPr/>
            </a:pPr>
            <a:r>
              <a:rPr lang="pt-BR" sz="3199" b="1" kern="0" dirty="0">
                <a:solidFill>
                  <a:srgbClr val="000000"/>
                </a:solidFill>
                <a:latin typeface="Trebuchet MS" panose="020B0703020202090204" pitchFamily="34" charset="0"/>
              </a:rPr>
              <a:t>Combinação de cores da paleta adequadas para pessoas com deficiência visual</a:t>
            </a:r>
          </a:p>
          <a:p>
            <a:pPr marL="0" lvl="1" defTabSz="1218824">
              <a:defRPr/>
            </a:pPr>
            <a:r>
              <a:rPr lang="pt-BR" sz="2399" b="1" kern="0" dirty="0">
                <a:solidFill>
                  <a:schemeClr val="bg1"/>
                </a:solidFill>
                <a:latin typeface="Trebuchet MS" panose="020B0703020202090204" pitchFamily="34" charset="0"/>
              </a:rPr>
              <a:t>—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387FC93B-6EF5-1781-0BE6-A98BA358D032}"/>
              </a:ext>
            </a:extLst>
          </p:cNvPr>
          <p:cNvSpPr txBox="1"/>
          <p:nvPr userDrawn="1"/>
        </p:nvSpPr>
        <p:spPr>
          <a:xfrm>
            <a:off x="2625820" y="2702903"/>
            <a:ext cx="6972960" cy="98462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lvl="1" algn="ctr" defTabSz="1218824">
              <a:defRPr/>
            </a:pPr>
            <a:r>
              <a:rPr lang="pt-BR" sz="3199" b="0" i="0" u="none" strike="noStrike" dirty="0">
                <a:solidFill>
                  <a:srgbClr val="212121"/>
                </a:solidFill>
                <a:effectLst/>
                <a:latin typeface="Trebuchet MS" panose="020B0703020202090204" pitchFamily="34" charset="0"/>
              </a:rPr>
              <a:t>Contrastes pensando na acessibilidade para deficientes visuais</a:t>
            </a:r>
            <a:endParaRPr lang="pt-BR" sz="3199" b="1" kern="0" dirty="0">
              <a:solidFill>
                <a:srgbClr val="FFC000"/>
              </a:solidFill>
              <a:latin typeface="Trebuchet MS" panose="020B0703020202090204" pitchFamily="34" charset="0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EB0703CC-9674-7AA5-45F2-B25D79D3A19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653564" y="6319549"/>
            <a:ext cx="383867" cy="383881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F935B209-E26D-9C69-5B5A-C4EF3E1168BD}"/>
              </a:ext>
            </a:extLst>
          </p:cNvPr>
          <p:cNvSpPr/>
          <p:nvPr userDrawn="1"/>
        </p:nvSpPr>
        <p:spPr>
          <a:xfrm>
            <a:off x="2770296" y="4390672"/>
            <a:ext cx="1456610" cy="3773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24985840-08D6-496F-3FD9-62ED7B402447}"/>
              </a:ext>
            </a:extLst>
          </p:cNvPr>
          <p:cNvSpPr/>
          <p:nvPr userDrawn="1"/>
        </p:nvSpPr>
        <p:spPr>
          <a:xfrm>
            <a:off x="2770296" y="5029529"/>
            <a:ext cx="1456610" cy="377386"/>
          </a:xfrm>
          <a:prstGeom prst="rect">
            <a:avLst/>
          </a:prstGeom>
          <a:solidFill>
            <a:srgbClr val="00629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B42A36E6-0173-B14C-8078-FFDC937161EC}"/>
              </a:ext>
            </a:extLst>
          </p:cNvPr>
          <p:cNvSpPr/>
          <p:nvPr userDrawn="1"/>
        </p:nvSpPr>
        <p:spPr>
          <a:xfrm>
            <a:off x="4226908" y="4390672"/>
            <a:ext cx="1456610" cy="377386"/>
          </a:xfrm>
          <a:prstGeom prst="rect">
            <a:avLst/>
          </a:prstGeom>
          <a:solidFill>
            <a:schemeClr val="tx2"/>
          </a:solidFill>
          <a:ln w="3175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8247ADA1-6BEF-8E48-5FEB-DCA34E553C08}"/>
              </a:ext>
            </a:extLst>
          </p:cNvPr>
          <p:cNvSpPr/>
          <p:nvPr userDrawn="1"/>
        </p:nvSpPr>
        <p:spPr>
          <a:xfrm>
            <a:off x="4226908" y="5029529"/>
            <a:ext cx="1456610" cy="369483"/>
          </a:xfrm>
          <a:prstGeom prst="rect">
            <a:avLst/>
          </a:prstGeom>
          <a:solidFill>
            <a:schemeClr val="tx2"/>
          </a:solidFill>
          <a:ln w="3175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FA9C4444-B25A-ED8E-2D14-93A23BEB0BD2}"/>
              </a:ext>
            </a:extLst>
          </p:cNvPr>
          <p:cNvSpPr/>
          <p:nvPr userDrawn="1"/>
        </p:nvSpPr>
        <p:spPr>
          <a:xfrm>
            <a:off x="2768567" y="5663891"/>
            <a:ext cx="1456610" cy="377386"/>
          </a:xfrm>
          <a:prstGeom prst="rect">
            <a:avLst/>
          </a:prstGeom>
          <a:solidFill>
            <a:srgbClr val="7578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B1B877C2-31E5-B64D-399A-9243C7DB834C}"/>
              </a:ext>
            </a:extLst>
          </p:cNvPr>
          <p:cNvSpPr/>
          <p:nvPr userDrawn="1"/>
        </p:nvSpPr>
        <p:spPr>
          <a:xfrm>
            <a:off x="4225178" y="5663890"/>
            <a:ext cx="1456610" cy="369483"/>
          </a:xfrm>
          <a:prstGeom prst="rect">
            <a:avLst/>
          </a:prstGeom>
          <a:solidFill>
            <a:schemeClr val="tx2"/>
          </a:solidFill>
          <a:ln w="3175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B443806E-1180-AD71-5E88-D7861F906CB0}"/>
              </a:ext>
            </a:extLst>
          </p:cNvPr>
          <p:cNvSpPr/>
          <p:nvPr userDrawn="1"/>
        </p:nvSpPr>
        <p:spPr>
          <a:xfrm>
            <a:off x="6687289" y="4390672"/>
            <a:ext cx="1456610" cy="3773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A1D203F1-6B93-D423-4E1A-6599663A4D92}"/>
              </a:ext>
            </a:extLst>
          </p:cNvPr>
          <p:cNvSpPr/>
          <p:nvPr userDrawn="1"/>
        </p:nvSpPr>
        <p:spPr>
          <a:xfrm>
            <a:off x="6687289" y="5029529"/>
            <a:ext cx="1456610" cy="377386"/>
          </a:xfrm>
          <a:prstGeom prst="rect">
            <a:avLst/>
          </a:prstGeom>
          <a:solidFill>
            <a:srgbClr val="00629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E38B9EC8-992B-9DD4-997C-26BFD5611917}"/>
              </a:ext>
            </a:extLst>
          </p:cNvPr>
          <p:cNvSpPr/>
          <p:nvPr userDrawn="1"/>
        </p:nvSpPr>
        <p:spPr>
          <a:xfrm>
            <a:off x="8143901" y="4390672"/>
            <a:ext cx="1456610" cy="377386"/>
          </a:xfrm>
          <a:prstGeom prst="rect">
            <a:avLst/>
          </a:prstGeom>
          <a:solidFill>
            <a:srgbClr val="EBFF00"/>
          </a:solidFill>
          <a:ln w="3175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ACF19C62-EA96-75AA-FC95-E74927223224}"/>
              </a:ext>
            </a:extLst>
          </p:cNvPr>
          <p:cNvSpPr/>
          <p:nvPr userDrawn="1"/>
        </p:nvSpPr>
        <p:spPr>
          <a:xfrm>
            <a:off x="8143901" y="5029529"/>
            <a:ext cx="1456610" cy="369483"/>
          </a:xfrm>
          <a:prstGeom prst="rect">
            <a:avLst/>
          </a:prstGeom>
          <a:solidFill>
            <a:srgbClr val="EBFF00"/>
          </a:solidFill>
          <a:ln w="3175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05FD26BE-393F-E52C-346B-9924D695B811}"/>
              </a:ext>
            </a:extLst>
          </p:cNvPr>
          <p:cNvSpPr/>
          <p:nvPr userDrawn="1"/>
        </p:nvSpPr>
        <p:spPr>
          <a:xfrm>
            <a:off x="6685561" y="5663891"/>
            <a:ext cx="1456610" cy="377386"/>
          </a:xfrm>
          <a:prstGeom prst="rect">
            <a:avLst/>
          </a:prstGeom>
          <a:solidFill>
            <a:srgbClr val="7578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sp>
        <p:nvSpPr>
          <p:cNvPr id="17" name="Retângulo 16">
            <a:extLst>
              <a:ext uri="{FF2B5EF4-FFF2-40B4-BE49-F238E27FC236}">
                <a16:creationId xmlns:a16="http://schemas.microsoft.com/office/drawing/2014/main" id="{00FE611F-3BC0-97CE-1BE7-17C6602D9671}"/>
              </a:ext>
            </a:extLst>
          </p:cNvPr>
          <p:cNvSpPr/>
          <p:nvPr userDrawn="1"/>
        </p:nvSpPr>
        <p:spPr>
          <a:xfrm>
            <a:off x="8142171" y="5663890"/>
            <a:ext cx="1456610" cy="369483"/>
          </a:xfrm>
          <a:prstGeom prst="rect">
            <a:avLst/>
          </a:prstGeom>
          <a:solidFill>
            <a:srgbClr val="EBFF00"/>
          </a:solidFill>
          <a:ln w="3175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>
              <a:solidFill>
                <a:schemeClr val="tx2"/>
              </a:solidFill>
            </a:endParaRPr>
          </a:p>
        </p:txBody>
      </p:sp>
      <p:pic>
        <p:nvPicPr>
          <p:cNvPr id="18" name="Imagem 17">
            <a:extLst>
              <a:ext uri="{FF2B5EF4-FFF2-40B4-BE49-F238E27FC236}">
                <a16:creationId xmlns:a16="http://schemas.microsoft.com/office/drawing/2014/main" id="{2E015428-5F27-66E9-D287-88C846165FD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522508" y="380274"/>
            <a:ext cx="1738482" cy="337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731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930194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  <p:sldLayoutId id="2147483766" r:id="rId17"/>
    <p:sldLayoutId id="2147483767" r:id="rId18"/>
    <p:sldLayoutId id="2147483768" r:id="rId19"/>
    <p:sldLayoutId id="2147483769" r:id="rId20"/>
    <p:sldLayoutId id="2147483770" r:id="rId21"/>
    <p:sldLayoutId id="2147483771" r:id="rId22"/>
    <p:sldLayoutId id="2147483772" r:id="rId23"/>
    <p:sldLayoutId id="2147483773" r:id="rId24"/>
    <p:sldLayoutId id="2147483774" r:id="rId25"/>
    <p:sldLayoutId id="2147483775" r:id="rId26"/>
    <p:sldLayoutId id="2147483776" r:id="rId27"/>
    <p:sldLayoutId id="2147483777" r:id="rId28"/>
    <p:sldLayoutId id="2147483778" r:id="rId29"/>
    <p:sldLayoutId id="2147483779" r:id="rId30"/>
    <p:sldLayoutId id="2147483780" r:id="rId31"/>
    <p:sldLayoutId id="2147483781" r:id="rId32"/>
    <p:sldLayoutId id="2147483782" r:id="rId33"/>
    <p:sldLayoutId id="2147483783" r:id="rId34"/>
    <p:sldLayoutId id="2147483784" r:id="rId35"/>
    <p:sldLayoutId id="2147483785" r:id="rId36"/>
    <p:sldLayoutId id="2147483786" r:id="rId37"/>
    <p:sldLayoutId id="2147483787" r:id="rId38"/>
    <p:sldLayoutId id="2147483788" r:id="rId39"/>
    <p:sldLayoutId id="2147483789" r:id="rId40"/>
    <p:sldLayoutId id="2147483790" r:id="rId41"/>
    <p:sldLayoutId id="2147483791" r:id="rId42"/>
    <p:sldLayoutId id="2147483792" r:id="rId43"/>
    <p:sldLayoutId id="2147483793" r:id="rId44"/>
    <p:sldLayoutId id="2147483794" r:id="rId45"/>
    <p:sldLayoutId id="2147483795" r:id="rId46"/>
    <p:sldLayoutId id="2147483796" r:id="rId47"/>
    <p:sldLayoutId id="2147483797" r:id="rId48"/>
  </p:sldLayoutIdLst>
  <p:txStyles>
    <p:titleStyle>
      <a:lvl1pPr algn="l" defTabSz="91411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530" indent="-228530" algn="l" defTabSz="914117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798" kern="1200">
          <a:solidFill>
            <a:schemeClr val="accent5">
              <a:lumMod val="50000"/>
            </a:schemeClr>
          </a:solidFill>
          <a:latin typeface="+mn-lt"/>
          <a:ea typeface="+mn-ea"/>
          <a:cs typeface="+mn-cs"/>
        </a:defRPr>
      </a:lvl1pPr>
      <a:lvl2pPr marL="685588" indent="-228530" algn="l" defTabSz="914117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399" kern="1200">
          <a:solidFill>
            <a:schemeClr val="accent5">
              <a:lumMod val="50000"/>
            </a:schemeClr>
          </a:solidFill>
          <a:latin typeface="+mn-lt"/>
          <a:ea typeface="+mn-ea"/>
          <a:cs typeface="+mn-cs"/>
        </a:defRPr>
      </a:lvl2pPr>
      <a:lvl3pPr marL="1142647" indent="-228530" algn="l" defTabSz="914117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999" kern="1200">
          <a:solidFill>
            <a:schemeClr val="accent5">
              <a:lumMod val="50000"/>
            </a:schemeClr>
          </a:solidFill>
          <a:latin typeface="+mn-lt"/>
          <a:ea typeface="+mn-ea"/>
          <a:cs typeface="+mn-cs"/>
        </a:defRPr>
      </a:lvl3pPr>
      <a:lvl4pPr marL="1599708" indent="-228530" algn="l" defTabSz="914117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799" kern="1200">
          <a:solidFill>
            <a:schemeClr val="accent5">
              <a:lumMod val="50000"/>
            </a:schemeClr>
          </a:solidFill>
          <a:latin typeface="+mn-lt"/>
          <a:ea typeface="+mn-ea"/>
          <a:cs typeface="+mn-cs"/>
        </a:defRPr>
      </a:lvl4pPr>
      <a:lvl5pPr marL="2056765" indent="-228530" algn="l" defTabSz="914117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799" kern="1200">
          <a:solidFill>
            <a:schemeClr val="accent5">
              <a:lumMod val="50000"/>
            </a:schemeClr>
          </a:solidFill>
          <a:latin typeface="+mn-lt"/>
          <a:ea typeface="+mn-ea"/>
          <a:cs typeface="+mn-cs"/>
        </a:defRPr>
      </a:lvl5pPr>
      <a:lvl6pPr marL="2513825" indent="-228530" algn="l" defTabSz="914117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883" indent="-228530" algn="l" defTabSz="914117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43" indent="-228530" algn="l" defTabSz="914117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01" indent="-228530" algn="l" defTabSz="914117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117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59" algn="l" defTabSz="914117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17" algn="l" defTabSz="914117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77" algn="l" defTabSz="914117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35" algn="l" defTabSz="914117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296" algn="l" defTabSz="914117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54" algn="l" defTabSz="914117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13" algn="l" defTabSz="914117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473" algn="l" defTabSz="914117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72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svg"/><Relationship Id="rId3" Type="http://schemas.openxmlformats.org/officeDocument/2006/relationships/image" Target="../media/image69.png"/><Relationship Id="rId7" Type="http://schemas.openxmlformats.org/officeDocument/2006/relationships/image" Target="../media/image76.png"/><Relationship Id="rId12" Type="http://schemas.openxmlformats.org/officeDocument/2006/relationships/image" Target="../media/image81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5.svg"/><Relationship Id="rId11" Type="http://schemas.openxmlformats.org/officeDocument/2006/relationships/image" Target="../media/image80.png"/><Relationship Id="rId5" Type="http://schemas.openxmlformats.org/officeDocument/2006/relationships/image" Target="../media/image74.png"/><Relationship Id="rId10" Type="http://schemas.openxmlformats.org/officeDocument/2006/relationships/image" Target="../media/image79.svg"/><Relationship Id="rId4" Type="http://schemas.openxmlformats.org/officeDocument/2006/relationships/image" Target="../media/image73.png"/><Relationship Id="rId9" Type="http://schemas.openxmlformats.org/officeDocument/2006/relationships/image" Target="../media/image7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image" Target="../media/image69.png"/><Relationship Id="rId7" Type="http://schemas.openxmlformats.org/officeDocument/2006/relationships/image" Target="../media/image83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2.png"/><Relationship Id="rId11" Type="http://schemas.openxmlformats.org/officeDocument/2006/relationships/image" Target="../media/image87.svg"/><Relationship Id="rId5" Type="http://schemas.openxmlformats.org/officeDocument/2006/relationships/hyperlink" Target="https://www.petronect.com.br/irj/go/km/docs/pccshrcontent/Site%20Content%20(Legacy)/Portal2018/en/index.html" TargetMode="External"/><Relationship Id="rId10" Type="http://schemas.openxmlformats.org/officeDocument/2006/relationships/image" Target="../media/image86.png"/><Relationship Id="rId4" Type="http://schemas.openxmlformats.org/officeDocument/2006/relationships/image" Target="../media/image73.png"/><Relationship Id="rId9" Type="http://schemas.openxmlformats.org/officeDocument/2006/relationships/image" Target="../media/image8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9.svg"/><Relationship Id="rId5" Type="http://schemas.openxmlformats.org/officeDocument/2006/relationships/image" Target="../media/image88.png"/><Relationship Id="rId4" Type="http://schemas.openxmlformats.org/officeDocument/2006/relationships/image" Target="../media/image7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canalfornecedor.petrobras.com.br/en/cadastro-de-fornecedores/pre-qualificacao" TargetMode="External"/><Relationship Id="rId13" Type="http://schemas.openxmlformats.org/officeDocument/2006/relationships/image" Target="../media/image95.png"/><Relationship Id="rId3" Type="http://schemas.openxmlformats.org/officeDocument/2006/relationships/image" Target="../media/image90.png"/><Relationship Id="rId7" Type="http://schemas.openxmlformats.org/officeDocument/2006/relationships/hyperlink" Target="https://canalfornecedor.petrobras.com.br/en/regras-de-contratacao/conheca-lei-das-estatais" TargetMode="External"/><Relationship Id="rId12" Type="http://schemas.openxmlformats.org/officeDocument/2006/relationships/image" Target="../media/image9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petronect.com.br/irj/go/km/docs/documents/Petronect/Conteudo_Publico/eng/GuiasRapidos/baseGuia_externa.html?MinhaConta-Introducao.html" TargetMode="External"/><Relationship Id="rId11" Type="http://schemas.openxmlformats.org/officeDocument/2006/relationships/image" Target="../media/image93.png"/><Relationship Id="rId5" Type="http://schemas.openxmlformats.org/officeDocument/2006/relationships/image" Target="../media/image73.png"/><Relationship Id="rId15" Type="http://schemas.openxmlformats.org/officeDocument/2006/relationships/image" Target="../media/image97.svg"/><Relationship Id="rId10" Type="http://schemas.openxmlformats.org/officeDocument/2006/relationships/image" Target="../media/image92.png"/><Relationship Id="rId4" Type="http://schemas.openxmlformats.org/officeDocument/2006/relationships/image" Target="../media/image69.png"/><Relationship Id="rId9" Type="http://schemas.openxmlformats.org/officeDocument/2006/relationships/image" Target="../media/image91.png"/><Relationship Id="rId14" Type="http://schemas.openxmlformats.org/officeDocument/2006/relationships/image" Target="../media/image9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png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www.petronect.com.br/irj/go/km/docs/pccshrcontent/Site%20Content%20(Legacy)/Portal2018/en/index.html" TargetMode="Externa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73.png"/><Relationship Id="rId5" Type="http://schemas.openxmlformats.org/officeDocument/2006/relationships/image" Target="../media/image69.png"/><Relationship Id="rId10" Type="http://schemas.openxmlformats.org/officeDocument/2006/relationships/image" Target="../media/image100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9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73.png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6" Type="http://schemas.openxmlformats.org/officeDocument/2006/relationships/image" Target="../media/image101.png"/><Relationship Id="rId5" Type="http://schemas.openxmlformats.org/officeDocument/2006/relationships/image" Target="../media/image69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10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03.png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6" Type="http://schemas.openxmlformats.org/officeDocument/2006/relationships/image" Target="../media/image73.png"/><Relationship Id="rId5" Type="http://schemas.openxmlformats.org/officeDocument/2006/relationships/image" Target="../media/image69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Desenho de uma pessoa&#10;&#10;Descrição gerada automaticamente com confiança média">
            <a:extLst>
              <a:ext uri="{FF2B5EF4-FFF2-40B4-BE49-F238E27FC236}">
                <a16:creationId xmlns:a16="http://schemas.microsoft.com/office/drawing/2014/main" id="{8E7FDC5A-76EC-DE90-DDA9-65263B11C0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1251" y="-23992"/>
            <a:ext cx="12293669" cy="6905209"/>
          </a:xfrm>
          <a:prstGeom prst="rect">
            <a:avLst/>
          </a:prstGeom>
        </p:spPr>
      </p:pic>
      <p:sp>
        <p:nvSpPr>
          <p:cNvPr id="10" name="Título 1"/>
          <p:cNvSpPr txBox="1">
            <a:spLocks/>
          </p:cNvSpPr>
          <p:nvPr/>
        </p:nvSpPr>
        <p:spPr bwMode="auto">
          <a:xfrm>
            <a:off x="830717" y="2507689"/>
            <a:ext cx="5095522" cy="2212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pt-BR" sz="36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Pre-qualification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altLang="pt-BR" sz="2800" b="1" dirty="0">
                <a:solidFill>
                  <a:srgbClr val="068643"/>
                </a:solidFill>
                <a:latin typeface="Petrobras Sans" panose="020B0606020204030204" pitchFamily="34" charset="0"/>
              </a:rPr>
              <a:t>ACT</a:t>
            </a:r>
            <a:r>
              <a:rPr kumimoji="0" lang="pt-BR" altLang="pt-BR" sz="28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 13.303/16</a:t>
            </a:r>
            <a:endParaRPr kumimoji="0" lang="pt-BR" altLang="pt-BR" sz="2800" b="0" i="0" u="none" strike="noStrike" kern="1200" cap="none" spc="0" normalizeH="0" baseline="0" noProof="0" dirty="0">
              <a:ln>
                <a:noFill/>
              </a:ln>
              <a:solidFill>
                <a:srgbClr val="068643"/>
              </a:solidFill>
              <a:effectLst/>
              <a:uLnTx/>
              <a:uFillTx/>
              <a:latin typeface="Petrobras Sans" panose="020B0606020204030204" pitchFamily="34" charset="0"/>
              <a:ea typeface="+mj-ea"/>
              <a:cs typeface="+mj-cs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D6C5A2F5-F18A-A322-59FB-9D4662A370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2937" y="3893"/>
            <a:ext cx="3149063" cy="1302707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840F8995-9D0B-9C50-43E4-289007F90D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82097" y="6174983"/>
            <a:ext cx="381069" cy="534895"/>
          </a:xfrm>
          <a:prstGeom prst="rect">
            <a:avLst/>
          </a:prstGeom>
        </p:spPr>
      </p:pic>
      <p:sp>
        <p:nvSpPr>
          <p:cNvPr id="8" name="Título 1">
            <a:extLst>
              <a:ext uri="{FF2B5EF4-FFF2-40B4-BE49-F238E27FC236}">
                <a16:creationId xmlns:a16="http://schemas.microsoft.com/office/drawing/2014/main" id="{FE49F2C8-B4CE-285E-B44B-E476D3C92E42}"/>
              </a:ext>
            </a:extLst>
          </p:cNvPr>
          <p:cNvSpPr txBox="1">
            <a:spLocks/>
          </p:cNvSpPr>
          <p:nvPr/>
        </p:nvSpPr>
        <p:spPr bwMode="auto">
          <a:xfrm>
            <a:off x="8814103" y="4507987"/>
            <a:ext cx="3149063" cy="1200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Pre-qualification </a:t>
            </a:r>
            <a:br>
              <a:rPr kumimoji="0" lang="pt-BR" alt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</a:br>
            <a:r>
              <a:rPr kumimoji="0" lang="pt-BR" altLang="pt-BR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Suppliers</a:t>
            </a:r>
            <a:r>
              <a:rPr kumimoji="0" lang="pt-BR" alt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 </a:t>
            </a:r>
            <a:r>
              <a:rPr kumimoji="0" lang="pt-BR" altLang="pt-BR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Application</a:t>
            </a:r>
            <a:br>
              <a:rPr kumimoji="0" lang="pt-BR" alt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</a:br>
            <a:r>
              <a:rPr kumimoji="0" lang="pt-BR" altLang="pt-BR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Guide</a:t>
            </a:r>
            <a:endParaRPr kumimoji="0" lang="pt-BR" altLang="pt-BR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Petrobras Sans" panose="020B0606020204030204" pitchFamily="34" charset="0"/>
              <a:ea typeface="+mj-ea"/>
              <a:cs typeface="+mj-cs"/>
            </a:endParaRPr>
          </a:p>
        </p:txBody>
      </p:sp>
      <p:sp>
        <p:nvSpPr>
          <p:cNvPr id="9" name="Título 1">
            <a:extLst>
              <a:ext uri="{FF2B5EF4-FFF2-40B4-BE49-F238E27FC236}">
                <a16:creationId xmlns:a16="http://schemas.microsoft.com/office/drawing/2014/main" id="{6088D6D1-8459-2E40-A542-EE61DE367104}"/>
              </a:ext>
            </a:extLst>
          </p:cNvPr>
          <p:cNvSpPr txBox="1">
            <a:spLocks/>
          </p:cNvSpPr>
          <p:nvPr/>
        </p:nvSpPr>
        <p:spPr bwMode="auto">
          <a:xfrm>
            <a:off x="8714275" y="4086041"/>
            <a:ext cx="3149063" cy="307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pt-BR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VERSION 1, JULY/24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5459BCD5-7370-FC4B-C548-45A5109959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0717" y="1905039"/>
            <a:ext cx="602650" cy="60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973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tângulo: Cantos Arredondados 42">
            <a:extLst>
              <a:ext uri="{FF2B5EF4-FFF2-40B4-BE49-F238E27FC236}">
                <a16:creationId xmlns:a16="http://schemas.microsoft.com/office/drawing/2014/main" id="{346469BB-4AC5-F295-F6A2-685E5507173F}"/>
              </a:ext>
            </a:extLst>
          </p:cNvPr>
          <p:cNvSpPr/>
          <p:nvPr/>
        </p:nvSpPr>
        <p:spPr>
          <a:xfrm>
            <a:off x="9235830" y="1689132"/>
            <a:ext cx="2628000" cy="3843208"/>
          </a:xfrm>
          <a:prstGeom prst="roundRect">
            <a:avLst>
              <a:gd name="adj" fmla="val 7093"/>
            </a:avLst>
          </a:prstGeom>
          <a:noFill/>
          <a:ln w="9525">
            <a:solidFill>
              <a:srgbClr val="C4D6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srgbClr val="FDC82F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42" name="Retângulo: Cantos Arredondados 41">
            <a:extLst>
              <a:ext uri="{FF2B5EF4-FFF2-40B4-BE49-F238E27FC236}">
                <a16:creationId xmlns:a16="http://schemas.microsoft.com/office/drawing/2014/main" id="{68AB3421-B425-CCD0-8266-FCE1BE907542}"/>
              </a:ext>
            </a:extLst>
          </p:cNvPr>
          <p:cNvSpPr/>
          <p:nvPr/>
        </p:nvSpPr>
        <p:spPr>
          <a:xfrm>
            <a:off x="6528726" y="1689132"/>
            <a:ext cx="2627999" cy="3843208"/>
          </a:xfrm>
          <a:prstGeom prst="roundRect">
            <a:avLst>
              <a:gd name="adj" fmla="val 7093"/>
            </a:avLst>
          </a:prstGeom>
          <a:noFill/>
          <a:ln w="9525">
            <a:solidFill>
              <a:srgbClr val="06864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srgbClr val="FDC82F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39" name="Retângulo: Cantos Arredondados 38">
            <a:extLst>
              <a:ext uri="{FF2B5EF4-FFF2-40B4-BE49-F238E27FC236}">
                <a16:creationId xmlns:a16="http://schemas.microsoft.com/office/drawing/2014/main" id="{97690D43-75B1-1D51-4574-BBBA6BDD087A}"/>
              </a:ext>
            </a:extLst>
          </p:cNvPr>
          <p:cNvSpPr/>
          <p:nvPr/>
        </p:nvSpPr>
        <p:spPr>
          <a:xfrm>
            <a:off x="3821622" y="1689132"/>
            <a:ext cx="2627999" cy="3843208"/>
          </a:xfrm>
          <a:prstGeom prst="roundRect">
            <a:avLst>
              <a:gd name="adj" fmla="val 7093"/>
            </a:avLst>
          </a:prstGeom>
          <a:solidFill>
            <a:srgbClr val="C4D600"/>
          </a:solidFill>
          <a:ln w="9525">
            <a:solidFill>
              <a:srgbClr val="C4D6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srgbClr val="FDC82F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38" name="Retângulo: Cantos Arredondados 37">
            <a:extLst>
              <a:ext uri="{FF2B5EF4-FFF2-40B4-BE49-F238E27FC236}">
                <a16:creationId xmlns:a16="http://schemas.microsoft.com/office/drawing/2014/main" id="{539F5A52-49A4-DB25-28CF-F070799B0921}"/>
              </a:ext>
            </a:extLst>
          </p:cNvPr>
          <p:cNvSpPr/>
          <p:nvPr/>
        </p:nvSpPr>
        <p:spPr>
          <a:xfrm>
            <a:off x="328171" y="1689132"/>
            <a:ext cx="3414346" cy="3843208"/>
          </a:xfrm>
          <a:prstGeom prst="roundRect">
            <a:avLst>
              <a:gd name="adj" fmla="val 7093"/>
            </a:avLst>
          </a:prstGeom>
          <a:noFill/>
          <a:ln w="9525">
            <a:solidFill>
              <a:srgbClr val="06864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srgbClr val="FDC82F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0" name="Título 1"/>
          <p:cNvSpPr txBox="1">
            <a:spLocks/>
          </p:cNvSpPr>
          <p:nvPr/>
        </p:nvSpPr>
        <p:spPr bwMode="auto">
          <a:xfrm>
            <a:off x="422586" y="255136"/>
            <a:ext cx="8116514" cy="40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PRE-QUALIFICATION - CONTEXT</a:t>
            </a:r>
            <a:endParaRPr kumimoji="0" lang="pt-BR" altLang="pt-BR" sz="2000" b="0" i="0" u="none" strike="noStrike" kern="1200" cap="none" spc="0" normalizeH="0" baseline="0" noProof="0" dirty="0">
              <a:ln>
                <a:noFill/>
              </a:ln>
              <a:solidFill>
                <a:srgbClr val="068643"/>
              </a:solidFill>
              <a:effectLst/>
              <a:uLnTx/>
              <a:uFillTx/>
              <a:latin typeface="Petrobras Sans" panose="020B0606020204030204" pitchFamily="34" charset="0"/>
              <a:ea typeface="+mj-ea"/>
              <a:cs typeface="+mj-cs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D6C5A2F5-F18A-A322-59FB-9D4662A370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2937" y="3893"/>
            <a:ext cx="3149063" cy="1302707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5E40025F-638E-18AE-40DE-941146EC0E92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94010" y="6435610"/>
            <a:ext cx="288000" cy="288000"/>
          </a:xfrm>
          <a:prstGeom prst="rect">
            <a:avLst/>
          </a:prstGeom>
        </p:spPr>
      </p:pic>
      <p:pic>
        <p:nvPicPr>
          <p:cNvPr id="34" name="Gráfico 33">
            <a:extLst>
              <a:ext uri="{FF2B5EF4-FFF2-40B4-BE49-F238E27FC236}">
                <a16:creationId xmlns:a16="http://schemas.microsoft.com/office/drawing/2014/main" id="{AC83A0B7-7652-1033-25B6-7F7C5045BA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332458" y="2152604"/>
            <a:ext cx="553488" cy="553488"/>
          </a:xfrm>
          <a:prstGeom prst="rect">
            <a:avLst/>
          </a:prstGeom>
        </p:spPr>
      </p:pic>
      <p:pic>
        <p:nvPicPr>
          <p:cNvPr id="35" name="Gráfico 34">
            <a:extLst>
              <a:ext uri="{FF2B5EF4-FFF2-40B4-BE49-F238E27FC236}">
                <a16:creationId xmlns:a16="http://schemas.microsoft.com/office/drawing/2014/main" id="{50E23268-E6CA-74EC-9125-7B76C3C070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678578" y="2190357"/>
            <a:ext cx="515735" cy="515735"/>
          </a:xfrm>
          <a:prstGeom prst="rect">
            <a:avLst/>
          </a:prstGeom>
        </p:spPr>
      </p:pic>
      <p:pic>
        <p:nvPicPr>
          <p:cNvPr id="36" name="Gráfico 35">
            <a:extLst>
              <a:ext uri="{FF2B5EF4-FFF2-40B4-BE49-F238E27FC236}">
                <a16:creationId xmlns:a16="http://schemas.microsoft.com/office/drawing/2014/main" id="{9A01B586-1986-8CBD-D33C-E87EE76133C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024769" y="2146800"/>
            <a:ext cx="633041" cy="633041"/>
          </a:xfrm>
          <a:prstGeom prst="rect">
            <a:avLst/>
          </a:prstGeom>
        </p:spPr>
      </p:pic>
      <p:pic>
        <p:nvPicPr>
          <p:cNvPr id="37" name="Gráfico 36">
            <a:extLst>
              <a:ext uri="{FF2B5EF4-FFF2-40B4-BE49-F238E27FC236}">
                <a16:creationId xmlns:a16="http://schemas.microsoft.com/office/drawing/2014/main" id="{BAA65BA2-E945-0653-21C4-D0C609CB352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05997" y="2114852"/>
            <a:ext cx="591240" cy="591240"/>
          </a:xfrm>
          <a:prstGeom prst="rect">
            <a:avLst/>
          </a:prstGeom>
        </p:spPr>
      </p:pic>
      <p:sp>
        <p:nvSpPr>
          <p:cNvPr id="46" name="Rectangle 12">
            <a:extLst>
              <a:ext uri="{FF2B5EF4-FFF2-40B4-BE49-F238E27FC236}">
                <a16:creationId xmlns:a16="http://schemas.microsoft.com/office/drawing/2014/main" id="{2F3AEA16-40CE-3EDE-1ACC-6E03B0187B2C}"/>
              </a:ext>
            </a:extLst>
          </p:cNvPr>
          <p:cNvSpPr/>
          <p:nvPr/>
        </p:nvSpPr>
        <p:spPr>
          <a:xfrm>
            <a:off x="505996" y="2643918"/>
            <a:ext cx="3001327" cy="219212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144000" rIns="3600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pt-BR" sz="16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Definition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Auxiliary procedure prior to the contracting of objects that require a complex and/or long-term technical analysis.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This procedure consists of evaluating in advance the technical capacity of suppliers and products, guaranteeing the quality of the goods or services.</a:t>
            </a:r>
            <a:endParaRPr kumimoji="0" lang="pt-BR" sz="1400" b="0" i="0" u="none" strike="noStrike" kern="1200" cap="none" spc="0" normalizeH="0" baseline="0" noProof="0" dirty="0">
              <a:ln>
                <a:noFill/>
              </a:ln>
              <a:solidFill>
                <a:srgbClr val="675C53">
                  <a:lumMod val="50000"/>
                </a:srgbClr>
              </a:solidFill>
              <a:effectLst/>
              <a:uLnTx/>
              <a:uFillTx/>
              <a:latin typeface="Petrobras Sans" panose="020B0606020204030204" pitchFamily="34" charset="0"/>
              <a:ea typeface="+mn-ea"/>
              <a:cs typeface="Arial" pitchFamily="34" charset="0"/>
            </a:endParaRPr>
          </a:p>
        </p:txBody>
      </p:sp>
      <p:sp>
        <p:nvSpPr>
          <p:cNvPr id="49" name="Rectangle 12">
            <a:extLst>
              <a:ext uri="{FF2B5EF4-FFF2-40B4-BE49-F238E27FC236}">
                <a16:creationId xmlns:a16="http://schemas.microsoft.com/office/drawing/2014/main" id="{20F01421-6F61-5DF7-CDA5-9AF9FDDC1374}"/>
              </a:ext>
            </a:extLst>
          </p:cNvPr>
          <p:cNvSpPr/>
          <p:nvPr/>
        </p:nvSpPr>
        <p:spPr>
          <a:xfrm>
            <a:off x="4103874" y="2643918"/>
            <a:ext cx="2063495" cy="164838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144000" rIns="3600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pt-BR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Purpose</a:t>
            </a:r>
            <a:r>
              <a:rPr kumimoji="0" lang="pt-BR" altLang="pt-BR" sz="16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Build a list of technically qualified suppliers or products for participation in future bids.</a:t>
            </a:r>
          </a:p>
        </p:txBody>
      </p:sp>
      <p:sp>
        <p:nvSpPr>
          <p:cNvPr id="50" name="Rectangle 12">
            <a:extLst>
              <a:ext uri="{FF2B5EF4-FFF2-40B4-BE49-F238E27FC236}">
                <a16:creationId xmlns:a16="http://schemas.microsoft.com/office/drawing/2014/main" id="{BDE3AFD3-4118-0428-DDC5-FE5CB3AA8CE7}"/>
              </a:ext>
            </a:extLst>
          </p:cNvPr>
          <p:cNvSpPr/>
          <p:nvPr/>
        </p:nvSpPr>
        <p:spPr>
          <a:xfrm>
            <a:off x="6677566" y="2643918"/>
            <a:ext cx="2143760" cy="189460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144000" rIns="3600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pt-BR" sz="16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Benefits </a:t>
            </a:r>
          </a:p>
          <a:p>
            <a:pPr marL="216000" marR="0" lvl="0" indent="-216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4D6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Early technical analysis</a:t>
            </a:r>
          </a:p>
          <a:p>
            <a:pPr marL="216000" marR="0" lvl="0" indent="-216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4D6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Agility in the future hiring process</a:t>
            </a:r>
          </a:p>
          <a:p>
            <a:pPr marL="216000" marR="0" lvl="0" indent="-216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4D6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Guarantees that there will be no technical rejection in the bidding</a:t>
            </a:r>
          </a:p>
        </p:txBody>
      </p:sp>
      <p:sp>
        <p:nvSpPr>
          <p:cNvPr id="51" name="Rectangle 12">
            <a:extLst>
              <a:ext uri="{FF2B5EF4-FFF2-40B4-BE49-F238E27FC236}">
                <a16:creationId xmlns:a16="http://schemas.microsoft.com/office/drawing/2014/main" id="{48404616-757E-A4A6-5129-1E58BA60418D}"/>
              </a:ext>
            </a:extLst>
          </p:cNvPr>
          <p:cNvSpPr/>
          <p:nvPr/>
        </p:nvSpPr>
        <p:spPr>
          <a:xfrm>
            <a:off x="9370637" y="2643918"/>
            <a:ext cx="2435436" cy="217160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144000" rIns="3600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pt-BR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Types</a:t>
            </a:r>
            <a:r>
              <a:rPr kumimoji="0" lang="pt-BR" altLang="pt-BR" sz="16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 </a:t>
            </a:r>
            <a:r>
              <a:rPr kumimoji="0" lang="pt-BR" altLang="pt-BR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of</a:t>
            </a:r>
            <a:r>
              <a:rPr kumimoji="0" lang="pt-BR" altLang="pt-BR" sz="16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 </a:t>
            </a:r>
            <a:br>
              <a:rPr kumimoji="0" lang="pt-BR" altLang="pt-BR" sz="16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</a:br>
            <a:r>
              <a:rPr kumimoji="0" lang="pt-BR" altLang="pt-BR" sz="16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Pre-qualification</a:t>
            </a:r>
          </a:p>
          <a:p>
            <a:pPr marL="216000" marR="0" lvl="0" indent="-2160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C4D6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SUBJECTIVE</a:t>
            </a:r>
            <a:b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</a:b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qualify suppliers of goods or services</a:t>
            </a:r>
          </a:p>
          <a:p>
            <a:pPr marL="216000" marR="0" lvl="0" indent="-216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4D6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OBJECTIVE</a:t>
            </a:r>
            <a:b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</a:b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qualify products (tools, software, chemicals, etc.)</a:t>
            </a:r>
          </a:p>
        </p:txBody>
      </p:sp>
    </p:spTree>
    <p:extLst>
      <p:ext uri="{BB962C8B-B14F-4D97-AF65-F5344CB8AC3E}">
        <p14:creationId xmlns:p14="http://schemas.microsoft.com/office/powerpoint/2010/main" val="3234800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tângulo: Cantos Arredondados 37">
            <a:extLst>
              <a:ext uri="{FF2B5EF4-FFF2-40B4-BE49-F238E27FC236}">
                <a16:creationId xmlns:a16="http://schemas.microsoft.com/office/drawing/2014/main" id="{539F5A52-49A4-DB25-28CF-F070799B0921}"/>
              </a:ext>
            </a:extLst>
          </p:cNvPr>
          <p:cNvSpPr/>
          <p:nvPr/>
        </p:nvSpPr>
        <p:spPr>
          <a:xfrm>
            <a:off x="328172" y="1689132"/>
            <a:ext cx="4903586" cy="4087724"/>
          </a:xfrm>
          <a:prstGeom prst="roundRect">
            <a:avLst>
              <a:gd name="adj" fmla="val 4382"/>
            </a:avLst>
          </a:prstGeom>
          <a:solidFill>
            <a:srgbClr val="068643"/>
          </a:solidFill>
          <a:ln w="9525">
            <a:solidFill>
              <a:srgbClr val="06864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srgbClr val="FDC82F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0" name="Título 1"/>
          <p:cNvSpPr txBox="1">
            <a:spLocks/>
          </p:cNvSpPr>
          <p:nvPr/>
        </p:nvSpPr>
        <p:spPr bwMode="auto">
          <a:xfrm>
            <a:off x="422586" y="255136"/>
            <a:ext cx="8116514" cy="40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PRE-QUALIFICATION - CONTEXT</a:t>
            </a:r>
            <a:endParaRPr kumimoji="0" lang="pt-BR" altLang="pt-BR" sz="2000" b="0" i="0" u="none" strike="noStrike" kern="1200" cap="none" spc="0" normalizeH="0" baseline="0" noProof="0" dirty="0">
              <a:ln>
                <a:noFill/>
              </a:ln>
              <a:solidFill>
                <a:srgbClr val="068643"/>
              </a:solidFill>
              <a:effectLst/>
              <a:uLnTx/>
              <a:uFillTx/>
              <a:latin typeface="Petrobras Sans" panose="020B0606020204030204" pitchFamily="34" charset="0"/>
              <a:ea typeface="+mj-ea"/>
              <a:cs typeface="+mj-cs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D6C5A2F5-F18A-A322-59FB-9D4662A370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2937" y="3893"/>
            <a:ext cx="3149063" cy="1302707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5E40025F-638E-18AE-40DE-941146EC0E92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94010" y="6435610"/>
            <a:ext cx="288000" cy="288000"/>
          </a:xfrm>
          <a:prstGeom prst="rect">
            <a:avLst/>
          </a:prstGeom>
        </p:spPr>
      </p:pic>
      <p:sp>
        <p:nvSpPr>
          <p:cNvPr id="50" name="Rectangle 12">
            <a:extLst>
              <a:ext uri="{FF2B5EF4-FFF2-40B4-BE49-F238E27FC236}">
                <a16:creationId xmlns:a16="http://schemas.microsoft.com/office/drawing/2014/main" id="{BDE3AFD3-4118-0428-DDC5-FE5CB3AA8CE7}"/>
              </a:ext>
            </a:extLst>
          </p:cNvPr>
          <p:cNvSpPr/>
          <p:nvPr/>
        </p:nvSpPr>
        <p:spPr>
          <a:xfrm>
            <a:off x="670305" y="2643918"/>
            <a:ext cx="4041544" cy="2664044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144000" rIns="3600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pt-BR" sz="1600" b="1" i="0" u="none" strike="noStrike" kern="1200" cap="none" spc="0" normalizeH="0" baseline="0" noProof="0" dirty="0">
                <a:ln>
                  <a:noFill/>
                </a:ln>
                <a:solidFill>
                  <a:srgbClr val="C4D600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Pre-qualification </a:t>
            </a:r>
            <a:r>
              <a:rPr kumimoji="0" lang="pt-BR" altLang="pt-BR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C4D600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Call</a:t>
            </a:r>
            <a:endParaRPr kumimoji="0" lang="pt-BR" altLang="pt-BR" sz="1600" b="1" i="0" u="none" strike="noStrike" kern="1200" cap="none" spc="0" normalizeH="0" baseline="0" noProof="0" dirty="0">
              <a:ln>
                <a:noFill/>
              </a:ln>
              <a:solidFill>
                <a:srgbClr val="C4D600"/>
              </a:solidFill>
              <a:effectLst/>
              <a:uLnTx/>
              <a:uFillTx/>
              <a:latin typeface="Petrobras Sans" panose="020B0606020204030204" pitchFamily="34" charset="0"/>
              <a:ea typeface="+mn-ea"/>
              <a:cs typeface="+mn-cs"/>
            </a:endParaRPr>
          </a:p>
          <a:p>
            <a:pPr marL="216000" marR="0" lvl="0" indent="-216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C4D6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The calls, public and open to registration by any interested party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, are published on the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Petronect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 Portal (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C4D600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www.petronect.com.br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).</a:t>
            </a:r>
          </a:p>
          <a:p>
            <a:pPr marL="216000" marR="0" lvl="0" indent="-216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C4D6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They contain the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rules of participation and technical requirements for companies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to qualify to supply goods or services to Petrobras.</a:t>
            </a:r>
          </a:p>
          <a:p>
            <a:pPr marL="216000" marR="0" lvl="0" indent="-216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C4D6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At the end of the process,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the list of approved suppliers/products is published on the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Petronect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 Portal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.</a:t>
            </a:r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75B522B9-85B2-C042-33C7-BF965D5A8F66}"/>
              </a:ext>
            </a:extLst>
          </p:cNvPr>
          <p:cNvSpPr/>
          <p:nvPr/>
        </p:nvSpPr>
        <p:spPr>
          <a:xfrm>
            <a:off x="5576871" y="2746772"/>
            <a:ext cx="5944824" cy="2664044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144000" rIns="3600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pt-BR" sz="16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Notice of bidding restricted to pre-qualified candidates</a:t>
            </a:r>
          </a:p>
          <a:p>
            <a:pPr marL="216000" marR="0" lvl="0" indent="-216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C4D6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We may open bids restricted to companies or products approved in the pre-qualification process.</a:t>
            </a:r>
          </a:p>
          <a:p>
            <a:pPr marL="216000" marR="0" lvl="0" indent="-216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C4D6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Before publishing these bids, we will always issue Restricted Bidding Notices containing the deadline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so that interested parties who have not yet started their pre-qualification process can register and send the documentation required in the Prequalification Call.</a:t>
            </a:r>
          </a:p>
          <a:p>
            <a:pPr marL="216000" marR="0" lvl="0" indent="-216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C4D6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The results of the technical qualification of all interested parties registered within the Tender Notice period will be disclosed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 before we begin restricted bidding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Arial" pitchFamily="34" charset="0"/>
              </a:rPr>
              <a:t>.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9043CBFB-6C93-D375-7F49-F49FD6D28A67}"/>
              </a:ext>
            </a:extLst>
          </p:cNvPr>
          <p:cNvSpPr/>
          <p:nvPr/>
        </p:nvSpPr>
        <p:spPr>
          <a:xfrm>
            <a:off x="5347505" y="1689132"/>
            <a:ext cx="6516326" cy="4087724"/>
          </a:xfrm>
          <a:prstGeom prst="roundRect">
            <a:avLst>
              <a:gd name="adj" fmla="val 4382"/>
            </a:avLst>
          </a:prstGeom>
          <a:noFill/>
          <a:ln w="9525">
            <a:solidFill>
              <a:srgbClr val="C4D6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srgbClr val="FDC82F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B7353732-9BB2-BC52-DE51-B1F128F3FC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0305" y="2153224"/>
            <a:ext cx="556382" cy="556382"/>
          </a:xfrm>
          <a:prstGeom prst="rect">
            <a:avLst/>
          </a:prstGeom>
        </p:spPr>
      </p:pic>
      <p:pic>
        <p:nvPicPr>
          <p:cNvPr id="12" name="Gráfico 11">
            <a:extLst>
              <a:ext uri="{FF2B5EF4-FFF2-40B4-BE49-F238E27FC236}">
                <a16:creationId xmlns:a16="http://schemas.microsoft.com/office/drawing/2014/main" id="{6776079B-2184-3920-2B6F-E2694173108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521441" y="2077859"/>
            <a:ext cx="660716" cy="660716"/>
          </a:xfrm>
          <a:prstGeom prst="rect">
            <a:avLst/>
          </a:prstGeom>
        </p:spPr>
      </p:pic>
      <p:pic>
        <p:nvPicPr>
          <p:cNvPr id="15" name="Gráfico 14">
            <a:extLst>
              <a:ext uri="{FF2B5EF4-FFF2-40B4-BE49-F238E27FC236}">
                <a16:creationId xmlns:a16="http://schemas.microsoft.com/office/drawing/2014/main" id="{C8F39848-69E5-817E-599F-45C97220B35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62252" y="5952211"/>
            <a:ext cx="572488" cy="572488"/>
          </a:xfrm>
          <a:prstGeom prst="rect">
            <a:avLst/>
          </a:prstGeom>
        </p:spPr>
      </p:pic>
      <p:grpSp>
        <p:nvGrpSpPr>
          <p:cNvPr id="17" name="Agrupar 16">
            <a:extLst>
              <a:ext uri="{FF2B5EF4-FFF2-40B4-BE49-F238E27FC236}">
                <a16:creationId xmlns:a16="http://schemas.microsoft.com/office/drawing/2014/main" id="{B08A955E-7954-E045-3970-D5C6F9FEB42C}"/>
              </a:ext>
            </a:extLst>
          </p:cNvPr>
          <p:cNvGrpSpPr/>
          <p:nvPr/>
        </p:nvGrpSpPr>
        <p:grpSpPr>
          <a:xfrm>
            <a:off x="1166683" y="5926002"/>
            <a:ext cx="10408173" cy="720231"/>
            <a:chOff x="2347128" y="5926002"/>
            <a:chExt cx="10408173" cy="720231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5BA7F24-8E14-3A63-003C-7F38BD6782A3}"/>
                </a:ext>
              </a:extLst>
            </p:cNvPr>
            <p:cNvSpPr/>
            <p:nvPr/>
          </p:nvSpPr>
          <p:spPr>
            <a:xfrm>
              <a:off x="3666279" y="5926002"/>
              <a:ext cx="9089022" cy="720231"/>
            </a:xfrm>
            <a:prstGeom prst="rect">
              <a:avLst/>
            </a:prstGeom>
            <a:no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36000" tIns="144000" rIns="36000" bIns="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82296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1200" cap="none" spc="0" normalizeH="0" baseline="0" noProof="0" dirty="0">
                  <a:ln>
                    <a:noFill/>
                  </a:ln>
                  <a:solidFill>
                    <a:srgbClr val="675C53">
                      <a:lumMod val="75000"/>
                    </a:srgbClr>
                  </a:solidFill>
                  <a:effectLst/>
                  <a:uLnTx/>
                  <a:uFillTx/>
                  <a:latin typeface="Petrobras Sans" panose="020B0606020204030204" pitchFamily="34" charset="0"/>
                  <a:ea typeface="+mn-ea"/>
                  <a:cs typeface="Arial" pitchFamily="34" charset="0"/>
                </a:rPr>
                <a:t>The prequalification procedure does not end at the deadline of a Bidding Notice. </a:t>
              </a: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srgbClr val="675C53">
                      <a:lumMod val="75000"/>
                    </a:srgbClr>
                  </a:solidFill>
                  <a:effectLst/>
                  <a:uLnTx/>
                  <a:uFillTx/>
                  <a:latin typeface="Petrobras Sans" panose="020B0606020204030204" pitchFamily="34" charset="0"/>
                  <a:ea typeface="+mn-ea"/>
                  <a:cs typeface="Arial" pitchFamily="34" charset="0"/>
                </a:rPr>
                <a:t>After this date, companies that have not yet started their pre-qualification will continue to be able to prequalify and may participate in other restricted bids in the future, always preceded by a new Bidding Notice</a:t>
              </a:r>
              <a:r>
                <a:rPr kumimoji="0" lang="pt-BR" sz="1100" b="0" i="0" u="none" strike="noStrike" kern="1200" cap="none" spc="0" normalizeH="0" baseline="0" noProof="0" dirty="0">
                  <a:ln>
                    <a:noFill/>
                  </a:ln>
                  <a:solidFill>
                    <a:srgbClr val="675C53">
                      <a:lumMod val="75000"/>
                    </a:srgbClr>
                  </a:solidFill>
                  <a:effectLst/>
                  <a:uLnTx/>
                  <a:uFillTx/>
                  <a:latin typeface="Petrobras Sans" panose="020B0606020204030204" pitchFamily="34" charset="0"/>
                  <a:ea typeface="+mn-ea"/>
                  <a:cs typeface="Arial" pitchFamily="34" charset="0"/>
                </a:rPr>
                <a:t>.</a:t>
              </a:r>
            </a:p>
          </p:txBody>
        </p:sp>
        <p:sp>
          <p:nvSpPr>
            <p:cNvPr id="16" name="Título 1">
              <a:extLst>
                <a:ext uri="{FF2B5EF4-FFF2-40B4-BE49-F238E27FC236}">
                  <a16:creationId xmlns:a16="http://schemas.microsoft.com/office/drawing/2014/main" id="{39FBFF51-F46D-FC04-9F77-20295166E925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2347128" y="6069570"/>
              <a:ext cx="1730306" cy="3385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altLang="pt-BR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068643"/>
                  </a:solidFill>
                  <a:effectLst/>
                  <a:uLnTx/>
                  <a:uFillTx/>
                  <a:latin typeface="Petrobras Sans" panose="020B0606020204030204" pitchFamily="34" charset="0"/>
                  <a:ea typeface="+mj-ea"/>
                  <a:cs typeface="+mj-cs"/>
                </a:rPr>
                <a:t>ATTENTION </a:t>
              </a:r>
              <a:endParaRPr kumimoji="0" lang="pt-BR" altLang="pt-BR" sz="1600" b="0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99997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1"/>
          <p:cNvSpPr txBox="1">
            <a:spLocks/>
          </p:cNvSpPr>
          <p:nvPr/>
        </p:nvSpPr>
        <p:spPr bwMode="auto">
          <a:xfrm>
            <a:off x="422586" y="255136"/>
            <a:ext cx="8116514" cy="40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HOW PRE-QUALIFICATION WORKS</a:t>
            </a: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D6C5A2F5-F18A-A322-59FB-9D4662A370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2937" y="3893"/>
            <a:ext cx="3149063" cy="1302707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5E40025F-638E-18AE-40DE-941146EC0E92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94010" y="6435610"/>
            <a:ext cx="288000" cy="288000"/>
          </a:xfrm>
          <a:prstGeom prst="rect">
            <a:avLst/>
          </a:prstGeom>
        </p:spPr>
      </p:pic>
      <p:grpSp>
        <p:nvGrpSpPr>
          <p:cNvPr id="99" name="Agrupar 98">
            <a:extLst>
              <a:ext uri="{FF2B5EF4-FFF2-40B4-BE49-F238E27FC236}">
                <a16:creationId xmlns:a16="http://schemas.microsoft.com/office/drawing/2014/main" id="{C929CEB6-1EE3-4BAC-2860-4E4F4E343B85}"/>
              </a:ext>
            </a:extLst>
          </p:cNvPr>
          <p:cNvGrpSpPr/>
          <p:nvPr/>
        </p:nvGrpSpPr>
        <p:grpSpPr>
          <a:xfrm>
            <a:off x="339978" y="1741581"/>
            <a:ext cx="11512044" cy="4297511"/>
            <a:chOff x="422586" y="1741581"/>
            <a:chExt cx="11512044" cy="4297511"/>
          </a:xfrm>
        </p:grpSpPr>
        <p:sp>
          <p:nvSpPr>
            <p:cNvPr id="53" name="Pentágono 5">
              <a:extLst>
                <a:ext uri="{FF2B5EF4-FFF2-40B4-BE49-F238E27FC236}">
                  <a16:creationId xmlns:a16="http://schemas.microsoft.com/office/drawing/2014/main" id="{48448131-2B1B-C8C9-4176-133B730C0855}"/>
                </a:ext>
              </a:extLst>
            </p:cNvPr>
            <p:cNvSpPr/>
            <p:nvPr/>
          </p:nvSpPr>
          <p:spPr>
            <a:xfrm>
              <a:off x="422586" y="1741581"/>
              <a:ext cx="10188623" cy="2025746"/>
            </a:xfrm>
            <a:prstGeom prst="homePlate">
              <a:avLst>
                <a:gd name="adj" fmla="val 42328"/>
              </a:avLst>
            </a:prstGeom>
            <a:solidFill>
              <a:srgbClr val="EB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0" cap="none" spc="-1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endParaRPr>
            </a:p>
          </p:txBody>
        </p:sp>
        <p:grpSp>
          <p:nvGrpSpPr>
            <p:cNvPr id="39" name="Agrupar 38">
              <a:extLst>
                <a:ext uri="{FF2B5EF4-FFF2-40B4-BE49-F238E27FC236}">
                  <a16:creationId xmlns:a16="http://schemas.microsoft.com/office/drawing/2014/main" id="{8FF913EA-2523-193A-8281-091447DA5F35}"/>
                </a:ext>
              </a:extLst>
            </p:cNvPr>
            <p:cNvGrpSpPr/>
            <p:nvPr/>
          </p:nvGrpSpPr>
          <p:grpSpPr>
            <a:xfrm>
              <a:off x="567879" y="2287329"/>
              <a:ext cx="8977874" cy="1952107"/>
              <a:chOff x="328172" y="1967661"/>
              <a:chExt cx="9266111" cy="2048358"/>
            </a:xfrm>
          </p:grpSpPr>
          <p:grpSp>
            <p:nvGrpSpPr>
              <p:cNvPr id="14" name="Agrupar 13">
                <a:extLst>
                  <a:ext uri="{FF2B5EF4-FFF2-40B4-BE49-F238E27FC236}">
                    <a16:creationId xmlns:a16="http://schemas.microsoft.com/office/drawing/2014/main" id="{CCEEE5DE-15F2-4CED-3500-C22E672AD0F4}"/>
                  </a:ext>
                </a:extLst>
              </p:cNvPr>
              <p:cNvGrpSpPr/>
              <p:nvPr/>
            </p:nvGrpSpPr>
            <p:grpSpPr>
              <a:xfrm>
                <a:off x="328172" y="1967661"/>
                <a:ext cx="9255666" cy="2048358"/>
                <a:chOff x="328172" y="1689132"/>
                <a:chExt cx="10401560" cy="2208719"/>
              </a:xfrm>
            </p:grpSpPr>
            <p:sp>
              <p:nvSpPr>
                <p:cNvPr id="38" name="Retângulo: Cantos Arredondados 37">
                  <a:extLst>
                    <a:ext uri="{FF2B5EF4-FFF2-40B4-BE49-F238E27FC236}">
                      <a16:creationId xmlns:a16="http://schemas.microsoft.com/office/drawing/2014/main" id="{539F5A52-49A4-DB25-28CF-F070799B0921}"/>
                    </a:ext>
                  </a:extLst>
                </p:cNvPr>
                <p:cNvSpPr/>
                <p:nvPr/>
              </p:nvSpPr>
              <p:spPr>
                <a:xfrm>
                  <a:off x="328172" y="1689132"/>
                  <a:ext cx="1998339" cy="2208719"/>
                </a:xfrm>
                <a:prstGeom prst="roundRect">
                  <a:avLst>
                    <a:gd name="adj" fmla="val 4382"/>
                  </a:avLst>
                </a:prstGeom>
                <a:solidFill>
                  <a:srgbClr val="068643"/>
                </a:solidFill>
                <a:ln w="9525">
                  <a:solidFill>
                    <a:srgbClr val="068643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DC82F"/>
                    </a:solidFill>
                    <a:effectLst/>
                    <a:uLnTx/>
                    <a:uFillTx/>
                    <a:latin typeface="Trebuchet MS" panose="020B0603020202020204"/>
                    <a:ea typeface="+mn-ea"/>
                    <a:cs typeface="+mn-cs"/>
                  </a:endParaRPr>
                </a:p>
              </p:txBody>
            </p:sp>
            <p:sp>
              <p:nvSpPr>
                <p:cNvPr id="3" name="Retângulo: Cantos Arredondados 2">
                  <a:extLst>
                    <a:ext uri="{FF2B5EF4-FFF2-40B4-BE49-F238E27FC236}">
                      <a16:creationId xmlns:a16="http://schemas.microsoft.com/office/drawing/2014/main" id="{7580F64D-6473-42CB-56CD-F6D217FBF20E}"/>
                    </a:ext>
                  </a:extLst>
                </p:cNvPr>
                <p:cNvSpPr/>
                <p:nvPr/>
              </p:nvSpPr>
              <p:spPr>
                <a:xfrm>
                  <a:off x="2428977" y="1689132"/>
                  <a:ext cx="1998339" cy="2208719"/>
                </a:xfrm>
                <a:prstGeom prst="roundRect">
                  <a:avLst>
                    <a:gd name="adj" fmla="val 4382"/>
                  </a:avLst>
                </a:prstGeom>
                <a:solidFill>
                  <a:srgbClr val="068643"/>
                </a:solidFill>
                <a:ln w="9525">
                  <a:solidFill>
                    <a:srgbClr val="068643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DC82F"/>
                    </a:solidFill>
                    <a:effectLst/>
                    <a:uLnTx/>
                    <a:uFillTx/>
                    <a:latin typeface="Trebuchet MS" panose="020B0603020202020204"/>
                    <a:ea typeface="+mn-ea"/>
                    <a:cs typeface="+mn-cs"/>
                  </a:endParaRPr>
                </a:p>
              </p:txBody>
            </p:sp>
            <p:sp>
              <p:nvSpPr>
                <p:cNvPr id="5" name="Retângulo: Cantos Arredondados 4">
                  <a:extLst>
                    <a:ext uri="{FF2B5EF4-FFF2-40B4-BE49-F238E27FC236}">
                      <a16:creationId xmlns:a16="http://schemas.microsoft.com/office/drawing/2014/main" id="{E094B03B-2151-1AB8-1ED5-F4AB3C07AF85}"/>
                    </a:ext>
                  </a:extLst>
                </p:cNvPr>
                <p:cNvSpPr/>
                <p:nvPr/>
              </p:nvSpPr>
              <p:spPr>
                <a:xfrm>
                  <a:off x="4529782" y="1689132"/>
                  <a:ext cx="1998339" cy="2208719"/>
                </a:xfrm>
                <a:prstGeom prst="roundRect">
                  <a:avLst>
                    <a:gd name="adj" fmla="val 4382"/>
                  </a:avLst>
                </a:prstGeom>
                <a:solidFill>
                  <a:srgbClr val="068643"/>
                </a:solidFill>
                <a:ln w="9525">
                  <a:solidFill>
                    <a:srgbClr val="068643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DC82F"/>
                    </a:solidFill>
                    <a:effectLst/>
                    <a:uLnTx/>
                    <a:uFillTx/>
                    <a:latin typeface="Trebuchet MS" panose="020B0603020202020204"/>
                    <a:ea typeface="+mn-ea"/>
                    <a:cs typeface="+mn-cs"/>
                  </a:endParaRPr>
                </a:p>
              </p:txBody>
            </p:sp>
            <p:sp>
              <p:nvSpPr>
                <p:cNvPr id="7" name="Retângulo: Cantos Arredondados 6">
                  <a:extLst>
                    <a:ext uri="{FF2B5EF4-FFF2-40B4-BE49-F238E27FC236}">
                      <a16:creationId xmlns:a16="http://schemas.microsoft.com/office/drawing/2014/main" id="{6EA7FA5F-7995-B1E4-CE06-43ADF274E444}"/>
                    </a:ext>
                  </a:extLst>
                </p:cNvPr>
                <p:cNvSpPr/>
                <p:nvPr/>
              </p:nvSpPr>
              <p:spPr>
                <a:xfrm>
                  <a:off x="6630587" y="1689132"/>
                  <a:ext cx="1998339" cy="2208719"/>
                </a:xfrm>
                <a:prstGeom prst="roundRect">
                  <a:avLst>
                    <a:gd name="adj" fmla="val 4382"/>
                  </a:avLst>
                </a:prstGeom>
                <a:solidFill>
                  <a:srgbClr val="068643"/>
                </a:solidFill>
                <a:ln w="9525">
                  <a:solidFill>
                    <a:srgbClr val="068643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DC82F"/>
                    </a:solidFill>
                    <a:effectLst/>
                    <a:uLnTx/>
                    <a:uFillTx/>
                    <a:latin typeface="Trebuchet MS" panose="020B0603020202020204"/>
                    <a:ea typeface="+mn-ea"/>
                    <a:cs typeface="+mn-cs"/>
                  </a:endParaRPr>
                </a:p>
              </p:txBody>
            </p:sp>
            <p:sp>
              <p:nvSpPr>
                <p:cNvPr id="9" name="Retângulo: Cantos Arredondados 8">
                  <a:extLst>
                    <a:ext uri="{FF2B5EF4-FFF2-40B4-BE49-F238E27FC236}">
                      <a16:creationId xmlns:a16="http://schemas.microsoft.com/office/drawing/2014/main" id="{FA111F57-9F51-BCE3-3586-F251741F9C33}"/>
                    </a:ext>
                  </a:extLst>
                </p:cNvPr>
                <p:cNvSpPr/>
                <p:nvPr/>
              </p:nvSpPr>
              <p:spPr>
                <a:xfrm>
                  <a:off x="8731393" y="1689132"/>
                  <a:ext cx="1998339" cy="2208719"/>
                </a:xfrm>
                <a:prstGeom prst="roundRect">
                  <a:avLst>
                    <a:gd name="adj" fmla="val 4382"/>
                  </a:avLst>
                </a:prstGeom>
                <a:solidFill>
                  <a:srgbClr val="068643"/>
                </a:solidFill>
                <a:ln w="9525">
                  <a:solidFill>
                    <a:srgbClr val="068643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DC82F"/>
                    </a:solidFill>
                    <a:effectLst/>
                    <a:uLnTx/>
                    <a:uFillTx/>
                    <a:latin typeface="Trebuchet MS" panose="020B0603020202020204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50" name="Rectangle 12">
                <a:extLst>
                  <a:ext uri="{FF2B5EF4-FFF2-40B4-BE49-F238E27FC236}">
                    <a16:creationId xmlns:a16="http://schemas.microsoft.com/office/drawing/2014/main" id="{BDE3AFD3-4118-0428-DDC5-FE5CB3AA8CE7}"/>
                  </a:ext>
                </a:extLst>
              </p:cNvPr>
              <p:cNvSpPr/>
              <p:nvPr/>
            </p:nvSpPr>
            <p:spPr>
              <a:xfrm>
                <a:off x="328172" y="2388912"/>
                <a:ext cx="1778191" cy="91484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36000" tIns="144000" rIns="36000" bIns="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12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pt-BR" altLang="pt-BR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C4D600"/>
                    </a:solidFill>
                    <a:effectLst/>
                    <a:uLnTx/>
                    <a:uFillTx/>
                    <a:latin typeface="Petrobras Sans" panose="020B0606020204030204" pitchFamily="34" charset="0"/>
                    <a:ea typeface="+mn-ea"/>
                    <a:cs typeface="+mn-cs"/>
                  </a:rPr>
                  <a:t>PQ PUBLICATION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1200"/>
                  </a:spcAft>
                  <a:buClr>
                    <a:srgbClr val="C4D600"/>
                  </a:buClr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Petrobras Sans" panose="020B0606020204030204" pitchFamily="34" charset="0"/>
                    <a:ea typeface="+mn-ea"/>
                    <a:cs typeface="Arial" pitchFamily="34" charset="0"/>
                  </a:rPr>
                  <a:t>(RULES AND </a:t>
                </a:r>
                <a:b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Petrobras Sans" panose="020B0606020204030204" pitchFamily="34" charset="0"/>
                    <a:ea typeface="+mn-ea"/>
                    <a:cs typeface="Arial" pitchFamily="34" charset="0"/>
                  </a:rPr>
                </a:br>
                <a: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Petrobras Sans" panose="020B0606020204030204" pitchFamily="34" charset="0"/>
                    <a:ea typeface="+mn-ea"/>
                    <a:cs typeface="Arial" pitchFamily="34" charset="0"/>
                  </a:rPr>
                  <a:t>REQUIREMENTS)</a:t>
                </a:r>
              </a:p>
            </p:txBody>
          </p:sp>
          <p:sp>
            <p:nvSpPr>
              <p:cNvPr id="33" name="Rectangle 12">
                <a:extLst>
                  <a:ext uri="{FF2B5EF4-FFF2-40B4-BE49-F238E27FC236}">
                    <a16:creationId xmlns:a16="http://schemas.microsoft.com/office/drawing/2014/main" id="{D0A8F465-C278-B7C4-AEF4-C56B07E1F6E3}"/>
                  </a:ext>
                </a:extLst>
              </p:cNvPr>
              <p:cNvSpPr/>
              <p:nvPr/>
            </p:nvSpPr>
            <p:spPr>
              <a:xfrm>
                <a:off x="2197612" y="2388912"/>
                <a:ext cx="1778191" cy="39162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36000" tIns="144000" rIns="36000" bIns="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2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pt-BR" altLang="pt-BR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C4D600"/>
                    </a:solidFill>
                    <a:effectLst/>
                    <a:uLnTx/>
                    <a:uFillTx/>
                    <a:latin typeface="Petrobras Sans" panose="020B0606020204030204" pitchFamily="34" charset="0"/>
                    <a:ea typeface="+mn-ea"/>
                    <a:cs typeface="+mn-cs"/>
                  </a:rPr>
                  <a:t>APPLICATION</a:t>
                </a:r>
              </a:p>
            </p:txBody>
          </p:sp>
          <p:sp>
            <p:nvSpPr>
              <p:cNvPr id="34" name="Rectangle 12">
                <a:extLst>
                  <a:ext uri="{FF2B5EF4-FFF2-40B4-BE49-F238E27FC236}">
                    <a16:creationId xmlns:a16="http://schemas.microsoft.com/office/drawing/2014/main" id="{2B80C29F-F91B-ED2D-5435-A1132EA062EC}"/>
                  </a:ext>
                </a:extLst>
              </p:cNvPr>
              <p:cNvSpPr/>
              <p:nvPr/>
            </p:nvSpPr>
            <p:spPr>
              <a:xfrm>
                <a:off x="4056892" y="2388912"/>
                <a:ext cx="1778191" cy="1253402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36000" tIns="144000" rIns="36000" bIns="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12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pt-BR" altLang="pt-BR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C4D600"/>
                    </a:solidFill>
                    <a:effectLst/>
                    <a:uLnTx/>
                    <a:uFillTx/>
                    <a:latin typeface="Petrobras Sans" panose="020B0606020204030204" pitchFamily="34" charset="0"/>
                    <a:ea typeface="+mn-ea"/>
                    <a:cs typeface="+mn-cs"/>
                  </a:rPr>
                  <a:t>ASSESSMENT: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1200"/>
                  </a:spcAft>
                  <a:buClr>
                    <a:srgbClr val="C4D600"/>
                  </a:buClr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Petrobras Sans" panose="020B0606020204030204" pitchFamily="34" charset="0"/>
                    <a:ea typeface="+mn-ea"/>
                    <a:cs typeface="Arial" pitchFamily="34" charset="0"/>
                  </a:rPr>
                  <a:t>QUALIFICATION REQUIREMENTS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1200"/>
                  </a:spcAft>
                  <a:buClr>
                    <a:srgbClr val="C4D600"/>
                  </a:buClr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Petrobras Sans" panose="020B0606020204030204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35" name="Rectangle 12">
                <a:extLst>
                  <a:ext uri="{FF2B5EF4-FFF2-40B4-BE49-F238E27FC236}">
                    <a16:creationId xmlns:a16="http://schemas.microsoft.com/office/drawing/2014/main" id="{9F23C1E8-B233-4BDC-E925-0949D08599CA}"/>
                  </a:ext>
                </a:extLst>
              </p:cNvPr>
              <p:cNvSpPr/>
              <p:nvPr/>
            </p:nvSpPr>
            <p:spPr>
              <a:xfrm>
                <a:off x="5926332" y="2388912"/>
                <a:ext cx="1778191" cy="935366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36000" tIns="144000" rIns="36000" bIns="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2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pt-BR" altLang="pt-BR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C4D600"/>
                    </a:solidFill>
                    <a:effectLst/>
                    <a:uLnTx/>
                    <a:uFillTx/>
                    <a:latin typeface="Petrobras Sans" panose="020B0606020204030204" pitchFamily="34" charset="0"/>
                    <a:ea typeface="+mn-ea"/>
                    <a:cs typeface="+mn-cs"/>
                  </a:rPr>
                  <a:t>RESOURCE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20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altLang="pt-BR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C4D600"/>
                  </a:solidFill>
                  <a:effectLst/>
                  <a:uLnTx/>
                  <a:uFillTx/>
                  <a:latin typeface="Petrobras Sans" panose="020B0606020204030204" pitchFamily="34" charset="0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2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pt-BR" altLang="pt-BR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C4D600"/>
                    </a:solidFill>
                    <a:effectLst/>
                    <a:uLnTx/>
                    <a:uFillTx/>
                    <a:latin typeface="Petrobras Sans" panose="020B0606020204030204" pitchFamily="34" charset="0"/>
                    <a:ea typeface="+mn-ea"/>
                    <a:cs typeface="+mn-cs"/>
                  </a:rPr>
                  <a:t>IMPEACHMENT</a:t>
                </a:r>
                <a:endPara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Petrobras Sans" panose="020B0606020204030204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36" name="Rectangle 12">
                <a:extLst>
                  <a:ext uri="{FF2B5EF4-FFF2-40B4-BE49-F238E27FC236}">
                    <a16:creationId xmlns:a16="http://schemas.microsoft.com/office/drawing/2014/main" id="{7AED57C4-FB03-D668-F685-3CA9F80F059B}"/>
                  </a:ext>
                </a:extLst>
              </p:cNvPr>
              <p:cNvSpPr/>
              <p:nvPr/>
            </p:nvSpPr>
            <p:spPr>
              <a:xfrm>
                <a:off x="7816092" y="2388912"/>
                <a:ext cx="1778191" cy="91484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36000" tIns="144000" rIns="36000" bIns="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12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pt-BR" altLang="pt-BR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C4D600"/>
                    </a:solidFill>
                    <a:effectLst/>
                    <a:uLnTx/>
                    <a:uFillTx/>
                    <a:latin typeface="Petrobras Sans" panose="020B0606020204030204" pitchFamily="34" charset="0"/>
                    <a:ea typeface="+mn-ea"/>
                    <a:cs typeface="+mn-cs"/>
                  </a:rPr>
                  <a:t>RESULT: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1200"/>
                  </a:spcAft>
                  <a:buClr>
                    <a:srgbClr val="C4D600"/>
                  </a:buClr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Petrobras Sans" panose="020B0606020204030204" pitchFamily="34" charset="0"/>
                    <a:ea typeface="+mn-ea"/>
                    <a:cs typeface="Arial" pitchFamily="34" charset="0"/>
                  </a:rPr>
                  <a:t>PUBLIC LIST OF </a:t>
                </a:r>
                <a:b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Petrobras Sans" panose="020B0606020204030204" pitchFamily="34" charset="0"/>
                    <a:ea typeface="+mn-ea"/>
                    <a:cs typeface="Arial" pitchFamily="34" charset="0"/>
                  </a:rPr>
                </a:br>
                <a:r>
                  <a:rPr kumimoji="0" lang="en-US" sz="12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Petrobras Sans" panose="020B0606020204030204" pitchFamily="34" charset="0"/>
                    <a:ea typeface="+mn-ea"/>
                    <a:cs typeface="Arial" pitchFamily="34" charset="0"/>
                  </a:rPr>
                  <a:t>PRE-QUALIFIED</a:t>
                </a:r>
              </a:p>
            </p:txBody>
          </p:sp>
          <p:sp>
            <p:nvSpPr>
              <p:cNvPr id="37" name="Cruz 36">
                <a:extLst>
                  <a:ext uri="{FF2B5EF4-FFF2-40B4-BE49-F238E27FC236}">
                    <a16:creationId xmlns:a16="http://schemas.microsoft.com/office/drawing/2014/main" id="{597FC3D5-D8AB-AD4E-1D84-8BA7844E29A2}"/>
                  </a:ext>
                </a:extLst>
              </p:cNvPr>
              <p:cNvSpPr/>
              <p:nvPr/>
            </p:nvSpPr>
            <p:spPr>
              <a:xfrm>
                <a:off x="6725921" y="2849635"/>
                <a:ext cx="187438" cy="187438"/>
              </a:xfrm>
              <a:prstGeom prst="plus">
                <a:avLst>
                  <a:gd name="adj" fmla="val 35132"/>
                </a:avLst>
              </a:prstGeom>
              <a:solidFill>
                <a:srgbClr val="C4D6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40" name="Agrupar 39">
              <a:extLst>
                <a:ext uri="{FF2B5EF4-FFF2-40B4-BE49-F238E27FC236}">
                  <a16:creationId xmlns:a16="http://schemas.microsoft.com/office/drawing/2014/main" id="{2CA75147-7D31-BBE3-5CD1-E1590D090FE6}"/>
                </a:ext>
              </a:extLst>
            </p:cNvPr>
            <p:cNvGrpSpPr/>
            <p:nvPr/>
          </p:nvGrpSpPr>
          <p:grpSpPr>
            <a:xfrm>
              <a:off x="2278876" y="3058780"/>
              <a:ext cx="200443" cy="131968"/>
              <a:chOff x="-567158" y="-169109"/>
              <a:chExt cx="2476982" cy="1630795"/>
            </a:xfrm>
            <a:solidFill>
              <a:schemeClr val="tx2">
                <a:alpha val="64000"/>
              </a:schemeClr>
            </a:solidFill>
          </p:grpSpPr>
          <p:sp>
            <p:nvSpPr>
              <p:cNvPr id="41" name="Retângulo: Cantos Arredondados 40">
                <a:extLst>
                  <a:ext uri="{FF2B5EF4-FFF2-40B4-BE49-F238E27FC236}">
                    <a16:creationId xmlns:a16="http://schemas.microsoft.com/office/drawing/2014/main" id="{202C194E-12DA-4E4C-FF22-8E71FDAA6979}"/>
                  </a:ext>
                </a:extLst>
              </p:cNvPr>
              <p:cNvSpPr/>
              <p:nvPr/>
            </p:nvSpPr>
            <p:spPr>
              <a:xfrm rot="1800000">
                <a:off x="-567158" y="-169109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  <p:sp>
            <p:nvSpPr>
              <p:cNvPr id="42" name="Retângulo: Cantos Arredondados 41">
                <a:extLst>
                  <a:ext uri="{FF2B5EF4-FFF2-40B4-BE49-F238E27FC236}">
                    <a16:creationId xmlns:a16="http://schemas.microsoft.com/office/drawing/2014/main" id="{B4897787-CD88-9221-B0BF-00FAF618094A}"/>
                  </a:ext>
                </a:extLst>
              </p:cNvPr>
              <p:cNvSpPr/>
              <p:nvPr/>
            </p:nvSpPr>
            <p:spPr>
              <a:xfrm rot="19800000" flipV="1">
                <a:off x="-567158" y="670917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43" name="Agrupar 42">
              <a:extLst>
                <a:ext uri="{FF2B5EF4-FFF2-40B4-BE49-F238E27FC236}">
                  <a16:creationId xmlns:a16="http://schemas.microsoft.com/office/drawing/2014/main" id="{6770D399-FCCF-836D-869F-8168C4543E6A}"/>
                </a:ext>
              </a:extLst>
            </p:cNvPr>
            <p:cNvGrpSpPr/>
            <p:nvPr/>
          </p:nvGrpSpPr>
          <p:grpSpPr>
            <a:xfrm>
              <a:off x="4090743" y="3058780"/>
              <a:ext cx="200443" cy="131968"/>
              <a:chOff x="-567158" y="-169109"/>
              <a:chExt cx="2476982" cy="1630795"/>
            </a:xfrm>
            <a:solidFill>
              <a:schemeClr val="tx2">
                <a:alpha val="64000"/>
              </a:schemeClr>
            </a:solidFill>
          </p:grpSpPr>
          <p:sp>
            <p:nvSpPr>
              <p:cNvPr id="44" name="Retângulo: Cantos Arredondados 43">
                <a:extLst>
                  <a:ext uri="{FF2B5EF4-FFF2-40B4-BE49-F238E27FC236}">
                    <a16:creationId xmlns:a16="http://schemas.microsoft.com/office/drawing/2014/main" id="{1D989A00-8FDE-0A29-7138-80BEB8067EA9}"/>
                  </a:ext>
                </a:extLst>
              </p:cNvPr>
              <p:cNvSpPr/>
              <p:nvPr/>
            </p:nvSpPr>
            <p:spPr>
              <a:xfrm rot="1800000">
                <a:off x="-567158" y="-169109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  <p:sp>
            <p:nvSpPr>
              <p:cNvPr id="45" name="Retângulo: Cantos Arredondados 44">
                <a:extLst>
                  <a:ext uri="{FF2B5EF4-FFF2-40B4-BE49-F238E27FC236}">
                    <a16:creationId xmlns:a16="http://schemas.microsoft.com/office/drawing/2014/main" id="{2E0D28EC-1B42-90F1-97FA-5288CB76AD35}"/>
                  </a:ext>
                </a:extLst>
              </p:cNvPr>
              <p:cNvSpPr/>
              <p:nvPr/>
            </p:nvSpPr>
            <p:spPr>
              <a:xfrm rot="19800000" flipV="1">
                <a:off x="-567158" y="670917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46" name="Agrupar 45">
              <a:extLst>
                <a:ext uri="{FF2B5EF4-FFF2-40B4-BE49-F238E27FC236}">
                  <a16:creationId xmlns:a16="http://schemas.microsoft.com/office/drawing/2014/main" id="{316005F5-18A2-D517-56D6-32F4BA3E18DE}"/>
                </a:ext>
              </a:extLst>
            </p:cNvPr>
            <p:cNvGrpSpPr/>
            <p:nvPr/>
          </p:nvGrpSpPr>
          <p:grpSpPr>
            <a:xfrm>
              <a:off x="7714476" y="3058780"/>
              <a:ext cx="200443" cy="131968"/>
              <a:chOff x="-567158" y="-169109"/>
              <a:chExt cx="2476982" cy="1630795"/>
            </a:xfrm>
            <a:solidFill>
              <a:schemeClr val="tx2">
                <a:alpha val="64000"/>
              </a:schemeClr>
            </a:solidFill>
          </p:grpSpPr>
          <p:sp>
            <p:nvSpPr>
              <p:cNvPr id="47" name="Retângulo: Cantos Arredondados 46">
                <a:extLst>
                  <a:ext uri="{FF2B5EF4-FFF2-40B4-BE49-F238E27FC236}">
                    <a16:creationId xmlns:a16="http://schemas.microsoft.com/office/drawing/2014/main" id="{E70A375A-D0D8-4DDD-1A9D-DBACB072AF1D}"/>
                  </a:ext>
                </a:extLst>
              </p:cNvPr>
              <p:cNvSpPr/>
              <p:nvPr/>
            </p:nvSpPr>
            <p:spPr>
              <a:xfrm rot="1800000">
                <a:off x="-567158" y="-169109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  <p:sp>
            <p:nvSpPr>
              <p:cNvPr id="48" name="Retângulo: Cantos Arredondados 47">
                <a:extLst>
                  <a:ext uri="{FF2B5EF4-FFF2-40B4-BE49-F238E27FC236}">
                    <a16:creationId xmlns:a16="http://schemas.microsoft.com/office/drawing/2014/main" id="{353CDCBA-A4E0-16D1-42C9-D40054843E30}"/>
                  </a:ext>
                </a:extLst>
              </p:cNvPr>
              <p:cNvSpPr/>
              <p:nvPr/>
            </p:nvSpPr>
            <p:spPr>
              <a:xfrm rot="19800000" flipV="1">
                <a:off x="-567158" y="670917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49" name="Agrupar 48">
              <a:extLst>
                <a:ext uri="{FF2B5EF4-FFF2-40B4-BE49-F238E27FC236}">
                  <a16:creationId xmlns:a16="http://schemas.microsoft.com/office/drawing/2014/main" id="{FBE19A94-889C-9759-2F05-7B3AA97D0A4D}"/>
                </a:ext>
              </a:extLst>
            </p:cNvPr>
            <p:cNvGrpSpPr/>
            <p:nvPr/>
          </p:nvGrpSpPr>
          <p:grpSpPr>
            <a:xfrm>
              <a:off x="5902610" y="3058780"/>
              <a:ext cx="200443" cy="131968"/>
              <a:chOff x="-567158" y="-169109"/>
              <a:chExt cx="2476982" cy="1630795"/>
            </a:xfrm>
            <a:solidFill>
              <a:schemeClr val="tx2">
                <a:alpha val="64000"/>
              </a:schemeClr>
            </a:solidFill>
          </p:grpSpPr>
          <p:sp>
            <p:nvSpPr>
              <p:cNvPr id="51" name="Retângulo: Cantos Arredondados 50">
                <a:extLst>
                  <a:ext uri="{FF2B5EF4-FFF2-40B4-BE49-F238E27FC236}">
                    <a16:creationId xmlns:a16="http://schemas.microsoft.com/office/drawing/2014/main" id="{E7519F47-22A6-6794-5EB2-8D01E7276E5A}"/>
                  </a:ext>
                </a:extLst>
              </p:cNvPr>
              <p:cNvSpPr/>
              <p:nvPr/>
            </p:nvSpPr>
            <p:spPr>
              <a:xfrm rot="1800000">
                <a:off x="-567158" y="-169109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  <p:sp>
            <p:nvSpPr>
              <p:cNvPr id="52" name="Retângulo: Cantos Arredondados 51">
                <a:extLst>
                  <a:ext uri="{FF2B5EF4-FFF2-40B4-BE49-F238E27FC236}">
                    <a16:creationId xmlns:a16="http://schemas.microsoft.com/office/drawing/2014/main" id="{43B0AEA3-AF81-A219-547B-D2E17FB24C8B}"/>
                  </a:ext>
                </a:extLst>
              </p:cNvPr>
              <p:cNvSpPr/>
              <p:nvPr/>
            </p:nvSpPr>
            <p:spPr>
              <a:xfrm rot="19800000" flipV="1">
                <a:off x="-567158" y="670917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</p:grpSp>
        <p:sp>
          <p:nvSpPr>
            <p:cNvPr id="54" name="Retângulo 53">
              <a:extLst>
                <a:ext uri="{FF2B5EF4-FFF2-40B4-BE49-F238E27FC236}">
                  <a16:creationId xmlns:a16="http://schemas.microsoft.com/office/drawing/2014/main" id="{158C59E3-5378-25F9-E324-4193A2940FFF}"/>
                </a:ext>
              </a:extLst>
            </p:cNvPr>
            <p:cNvSpPr/>
            <p:nvPr/>
          </p:nvSpPr>
          <p:spPr>
            <a:xfrm>
              <a:off x="567878" y="1796155"/>
              <a:ext cx="5267099" cy="50028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1" i="0" u="none" strike="noStrike" kern="0" cap="none" spc="-100" normalizeH="0" baseline="0" noProof="0" dirty="0">
                  <a:ln>
                    <a:noFill/>
                  </a:ln>
                  <a:solidFill>
                    <a:srgbClr val="068643"/>
                  </a:solidFill>
                  <a:effectLst/>
                  <a:uLnTx/>
                  <a:uFillTx/>
                  <a:latin typeface="Petrobras Sans" panose="020B0606020204030204" pitchFamily="34" charset="0"/>
                  <a:ea typeface="+mn-ea"/>
                  <a:cs typeface="+mn-cs"/>
                </a:rPr>
                <a:t>PERMANENT PRE-QUALIFICATION</a:t>
              </a:r>
            </a:p>
          </p:txBody>
        </p:sp>
        <p:grpSp>
          <p:nvGrpSpPr>
            <p:cNvPr id="55" name="Agrupar 54">
              <a:extLst>
                <a:ext uri="{FF2B5EF4-FFF2-40B4-BE49-F238E27FC236}">
                  <a16:creationId xmlns:a16="http://schemas.microsoft.com/office/drawing/2014/main" id="{985B4395-CB72-7DB7-8B76-075CE642A6AD}"/>
                </a:ext>
              </a:extLst>
            </p:cNvPr>
            <p:cNvGrpSpPr/>
            <p:nvPr/>
          </p:nvGrpSpPr>
          <p:grpSpPr>
            <a:xfrm>
              <a:off x="9427529" y="3058780"/>
              <a:ext cx="200443" cy="131968"/>
              <a:chOff x="-567158" y="-169109"/>
              <a:chExt cx="2476982" cy="1630795"/>
            </a:xfrm>
            <a:solidFill>
              <a:schemeClr val="tx2">
                <a:alpha val="64000"/>
              </a:schemeClr>
            </a:solidFill>
          </p:grpSpPr>
          <p:sp>
            <p:nvSpPr>
              <p:cNvPr id="56" name="Retângulo: Cantos Arredondados 55">
                <a:extLst>
                  <a:ext uri="{FF2B5EF4-FFF2-40B4-BE49-F238E27FC236}">
                    <a16:creationId xmlns:a16="http://schemas.microsoft.com/office/drawing/2014/main" id="{7C43586C-8051-BA38-8650-328075D9EE60}"/>
                  </a:ext>
                </a:extLst>
              </p:cNvPr>
              <p:cNvSpPr/>
              <p:nvPr/>
            </p:nvSpPr>
            <p:spPr>
              <a:xfrm rot="1800000">
                <a:off x="-567158" y="-169109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  <p:sp>
            <p:nvSpPr>
              <p:cNvPr id="57" name="Retângulo: Cantos Arredondados 56">
                <a:extLst>
                  <a:ext uri="{FF2B5EF4-FFF2-40B4-BE49-F238E27FC236}">
                    <a16:creationId xmlns:a16="http://schemas.microsoft.com/office/drawing/2014/main" id="{3E7BD3DA-1B70-87BA-C055-78C56A0FDACB}"/>
                  </a:ext>
                </a:extLst>
              </p:cNvPr>
              <p:cNvSpPr/>
              <p:nvPr/>
            </p:nvSpPr>
            <p:spPr>
              <a:xfrm rot="19800000" flipV="1">
                <a:off x="-567158" y="670917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</p:grpSp>
        <p:cxnSp>
          <p:nvCxnSpPr>
            <p:cNvPr id="59" name="Conector reto 58">
              <a:extLst>
                <a:ext uri="{FF2B5EF4-FFF2-40B4-BE49-F238E27FC236}">
                  <a16:creationId xmlns:a16="http://schemas.microsoft.com/office/drawing/2014/main" id="{8D27570A-F25A-B765-C6AE-6007B95556D6}"/>
                </a:ext>
              </a:extLst>
            </p:cNvPr>
            <p:cNvCxnSpPr>
              <a:cxnSpLocks/>
            </p:cNvCxnSpPr>
            <p:nvPr/>
          </p:nvCxnSpPr>
          <p:spPr>
            <a:xfrm>
              <a:off x="9657926" y="3117508"/>
              <a:ext cx="1778856" cy="0"/>
            </a:xfrm>
            <a:prstGeom prst="line">
              <a:avLst/>
            </a:prstGeom>
            <a:ln>
              <a:solidFill>
                <a:schemeClr val="accent6">
                  <a:lumMod val="5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Conector reto 60">
              <a:extLst>
                <a:ext uri="{FF2B5EF4-FFF2-40B4-BE49-F238E27FC236}">
                  <a16:creationId xmlns:a16="http://schemas.microsoft.com/office/drawing/2014/main" id="{B4346B60-0D7A-80CA-39F9-CD6186808696}"/>
                </a:ext>
              </a:extLst>
            </p:cNvPr>
            <p:cNvCxnSpPr>
              <a:cxnSpLocks/>
            </p:cNvCxnSpPr>
            <p:nvPr/>
          </p:nvCxnSpPr>
          <p:spPr>
            <a:xfrm>
              <a:off x="1433006" y="5683956"/>
              <a:ext cx="10003776" cy="0"/>
            </a:xfrm>
            <a:prstGeom prst="line">
              <a:avLst/>
            </a:prstGeom>
            <a:ln>
              <a:solidFill>
                <a:schemeClr val="accent6">
                  <a:lumMod val="5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Conector reto 62">
              <a:extLst>
                <a:ext uri="{FF2B5EF4-FFF2-40B4-BE49-F238E27FC236}">
                  <a16:creationId xmlns:a16="http://schemas.microsoft.com/office/drawing/2014/main" id="{7768EEE7-BF88-FCDB-0156-0E2881269AE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433006" y="4182346"/>
              <a:ext cx="0" cy="1501610"/>
            </a:xfrm>
            <a:prstGeom prst="line">
              <a:avLst/>
            </a:prstGeom>
            <a:ln>
              <a:solidFill>
                <a:schemeClr val="accent6">
                  <a:lumMod val="5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Conector reto 65">
              <a:extLst>
                <a:ext uri="{FF2B5EF4-FFF2-40B4-BE49-F238E27FC236}">
                  <a16:creationId xmlns:a16="http://schemas.microsoft.com/office/drawing/2014/main" id="{8DC27353-DD15-5472-1EAA-0C20532B4CE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440606" y="3117508"/>
              <a:ext cx="0" cy="2566448"/>
            </a:xfrm>
            <a:prstGeom prst="line">
              <a:avLst/>
            </a:prstGeom>
            <a:ln>
              <a:solidFill>
                <a:schemeClr val="accent6">
                  <a:lumMod val="5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Conector reto 67">
              <a:extLst>
                <a:ext uri="{FF2B5EF4-FFF2-40B4-BE49-F238E27FC236}">
                  <a16:creationId xmlns:a16="http://schemas.microsoft.com/office/drawing/2014/main" id="{5D134E72-0F44-FE80-E02E-806FB0A112F2}"/>
                </a:ext>
              </a:extLst>
            </p:cNvPr>
            <p:cNvCxnSpPr>
              <a:cxnSpLocks/>
            </p:cNvCxnSpPr>
            <p:nvPr/>
          </p:nvCxnSpPr>
          <p:spPr>
            <a:xfrm>
              <a:off x="1433006" y="4931602"/>
              <a:ext cx="8896430" cy="0"/>
            </a:xfrm>
            <a:prstGeom prst="line">
              <a:avLst/>
            </a:prstGeom>
            <a:ln>
              <a:solidFill>
                <a:schemeClr val="accent6">
                  <a:lumMod val="5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Conector reto 68">
              <a:extLst>
                <a:ext uri="{FF2B5EF4-FFF2-40B4-BE49-F238E27FC236}">
                  <a16:creationId xmlns:a16="http://schemas.microsoft.com/office/drawing/2014/main" id="{19458EAD-DF0B-30CF-F120-040AA513A11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329436" y="3117508"/>
              <a:ext cx="0" cy="1814094"/>
            </a:xfrm>
            <a:prstGeom prst="line">
              <a:avLst/>
            </a:prstGeom>
            <a:ln>
              <a:solidFill>
                <a:schemeClr val="accent6">
                  <a:lumMod val="5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Retângulo 71">
              <a:extLst>
                <a:ext uri="{FF2B5EF4-FFF2-40B4-BE49-F238E27FC236}">
                  <a16:creationId xmlns:a16="http://schemas.microsoft.com/office/drawing/2014/main" id="{7C329B90-8D69-75F2-A5E3-2ED5ACD25E72}"/>
                </a:ext>
              </a:extLst>
            </p:cNvPr>
            <p:cNvSpPr/>
            <p:nvPr/>
          </p:nvSpPr>
          <p:spPr>
            <a:xfrm>
              <a:off x="2661683" y="4550519"/>
              <a:ext cx="1007582" cy="693271"/>
            </a:xfrm>
            <a:prstGeom prst="rect">
              <a:avLst/>
            </a:prstGeom>
            <a:solidFill>
              <a:srgbClr val="FDC82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000" b="1" i="0" u="none" strike="noStrike" kern="0" cap="none" spc="0" normalizeH="0" baseline="0" noProof="0" dirty="0">
                  <a:ln>
                    <a:noFill/>
                  </a:ln>
                  <a:solidFill>
                    <a:srgbClr val="BCBDBC">
                      <a:lumMod val="50000"/>
                    </a:srgbClr>
                  </a:solidFill>
                  <a:effectLst/>
                  <a:uLnTx/>
                  <a:uFillTx/>
                  <a:latin typeface="Petrobras Sans" panose="020B0606020204030204" pitchFamily="34" charset="0"/>
                  <a:ea typeface="+mn-ea"/>
                  <a:cs typeface="+mn-cs"/>
                </a:rPr>
                <a:t>NOTICE OF RESTRICTED BIDDING</a:t>
              </a:r>
            </a:p>
          </p:txBody>
        </p:sp>
        <p:sp>
          <p:nvSpPr>
            <p:cNvPr id="73" name="Retângulo 72">
              <a:extLst>
                <a:ext uri="{FF2B5EF4-FFF2-40B4-BE49-F238E27FC236}">
                  <a16:creationId xmlns:a16="http://schemas.microsoft.com/office/drawing/2014/main" id="{580FCB85-A488-3085-5005-8F652A35A1F2}"/>
                </a:ext>
              </a:extLst>
            </p:cNvPr>
            <p:cNvSpPr/>
            <p:nvPr/>
          </p:nvSpPr>
          <p:spPr>
            <a:xfrm>
              <a:off x="4060699" y="5345821"/>
              <a:ext cx="1007582" cy="693271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000" b="1" i="0" u="none" strike="noStrike" kern="0" cap="none" spc="0" normalizeH="0" baseline="0" noProof="0" dirty="0">
                  <a:ln>
                    <a:noFill/>
                  </a:ln>
                  <a:solidFill>
                    <a:srgbClr val="BCBDBC">
                      <a:lumMod val="50000"/>
                    </a:srgbClr>
                  </a:solidFill>
                  <a:effectLst/>
                  <a:uLnTx/>
                  <a:uFillTx/>
                  <a:latin typeface="Petrobras Sans" panose="020B0606020204030204" pitchFamily="34" charset="0"/>
                  <a:ea typeface="+mn-ea"/>
                  <a:cs typeface="+mn-cs"/>
                </a:rPr>
                <a:t>NOTICE OF RESTRICTED BIDDING</a:t>
              </a:r>
            </a:p>
          </p:txBody>
        </p:sp>
        <p:sp>
          <p:nvSpPr>
            <p:cNvPr id="78" name="Elipse 77">
              <a:extLst>
                <a:ext uri="{FF2B5EF4-FFF2-40B4-BE49-F238E27FC236}">
                  <a16:creationId xmlns:a16="http://schemas.microsoft.com/office/drawing/2014/main" id="{D9079027-2AB3-4244-855D-C2EE91E2E117}"/>
                </a:ext>
              </a:extLst>
            </p:cNvPr>
            <p:cNvSpPr/>
            <p:nvPr/>
          </p:nvSpPr>
          <p:spPr>
            <a:xfrm>
              <a:off x="1147808" y="3995627"/>
              <a:ext cx="556259" cy="556259"/>
            </a:xfrm>
            <a:prstGeom prst="ellipse">
              <a:avLst/>
            </a:prstGeom>
            <a:solidFill>
              <a:srgbClr val="C4D6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FDC82F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pic>
          <p:nvPicPr>
            <p:cNvPr id="77" name="Gráfico 76">
              <a:extLst>
                <a:ext uri="{FF2B5EF4-FFF2-40B4-BE49-F238E27FC236}">
                  <a16:creationId xmlns:a16="http://schemas.microsoft.com/office/drawing/2014/main" id="{6A74A0DE-04F4-4998-6B0F-15DD7371F36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226357" y="4074175"/>
              <a:ext cx="399161" cy="399161"/>
            </a:xfrm>
            <a:prstGeom prst="rect">
              <a:avLst/>
            </a:prstGeom>
          </p:spPr>
        </p:pic>
        <p:grpSp>
          <p:nvGrpSpPr>
            <p:cNvPr id="79" name="Agrupar 78">
              <a:extLst>
                <a:ext uri="{FF2B5EF4-FFF2-40B4-BE49-F238E27FC236}">
                  <a16:creationId xmlns:a16="http://schemas.microsoft.com/office/drawing/2014/main" id="{336ADBC0-93FE-E0AB-C420-7CD7A9FD7AD9}"/>
                </a:ext>
              </a:extLst>
            </p:cNvPr>
            <p:cNvGrpSpPr/>
            <p:nvPr/>
          </p:nvGrpSpPr>
          <p:grpSpPr>
            <a:xfrm>
              <a:off x="2510524" y="4863196"/>
              <a:ext cx="200443" cy="131968"/>
              <a:chOff x="-567158" y="-169109"/>
              <a:chExt cx="2476982" cy="1630795"/>
            </a:xfrm>
            <a:solidFill>
              <a:srgbClr val="068643">
                <a:alpha val="64000"/>
              </a:srgbClr>
            </a:solidFill>
          </p:grpSpPr>
          <p:sp>
            <p:nvSpPr>
              <p:cNvPr id="80" name="Retângulo: Cantos Arredondados 79">
                <a:extLst>
                  <a:ext uri="{FF2B5EF4-FFF2-40B4-BE49-F238E27FC236}">
                    <a16:creationId xmlns:a16="http://schemas.microsoft.com/office/drawing/2014/main" id="{81731C41-26A5-B7AB-C7F7-46D33988BEFF}"/>
                  </a:ext>
                </a:extLst>
              </p:cNvPr>
              <p:cNvSpPr/>
              <p:nvPr/>
            </p:nvSpPr>
            <p:spPr>
              <a:xfrm rot="1800000">
                <a:off x="-567158" y="-169109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  <p:sp>
            <p:nvSpPr>
              <p:cNvPr id="81" name="Retângulo: Cantos Arredondados 80">
                <a:extLst>
                  <a:ext uri="{FF2B5EF4-FFF2-40B4-BE49-F238E27FC236}">
                    <a16:creationId xmlns:a16="http://schemas.microsoft.com/office/drawing/2014/main" id="{83102871-B4C1-A81A-C610-3B9EC565EFCC}"/>
                  </a:ext>
                </a:extLst>
              </p:cNvPr>
              <p:cNvSpPr/>
              <p:nvPr/>
            </p:nvSpPr>
            <p:spPr>
              <a:xfrm rot="19800000" flipV="1">
                <a:off x="-567158" y="670917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82" name="Agrupar 81">
              <a:extLst>
                <a:ext uri="{FF2B5EF4-FFF2-40B4-BE49-F238E27FC236}">
                  <a16:creationId xmlns:a16="http://schemas.microsoft.com/office/drawing/2014/main" id="{5597C07A-DC8D-A7CD-28EF-629301418EE1}"/>
                </a:ext>
              </a:extLst>
            </p:cNvPr>
            <p:cNvGrpSpPr/>
            <p:nvPr/>
          </p:nvGrpSpPr>
          <p:grpSpPr>
            <a:xfrm>
              <a:off x="3912604" y="5619100"/>
              <a:ext cx="200443" cy="131968"/>
              <a:chOff x="-567158" y="-169109"/>
              <a:chExt cx="2476982" cy="1630795"/>
            </a:xfrm>
            <a:solidFill>
              <a:srgbClr val="068643">
                <a:alpha val="64000"/>
              </a:srgbClr>
            </a:solidFill>
          </p:grpSpPr>
          <p:sp>
            <p:nvSpPr>
              <p:cNvPr id="83" name="Retângulo: Cantos Arredondados 82">
                <a:extLst>
                  <a:ext uri="{FF2B5EF4-FFF2-40B4-BE49-F238E27FC236}">
                    <a16:creationId xmlns:a16="http://schemas.microsoft.com/office/drawing/2014/main" id="{78130F62-2575-F038-71F3-1186D93E60E3}"/>
                  </a:ext>
                </a:extLst>
              </p:cNvPr>
              <p:cNvSpPr/>
              <p:nvPr/>
            </p:nvSpPr>
            <p:spPr>
              <a:xfrm rot="1800000">
                <a:off x="-567158" y="-169109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  <p:sp>
            <p:nvSpPr>
              <p:cNvPr id="84" name="Retângulo: Cantos Arredondados 83">
                <a:extLst>
                  <a:ext uri="{FF2B5EF4-FFF2-40B4-BE49-F238E27FC236}">
                    <a16:creationId xmlns:a16="http://schemas.microsoft.com/office/drawing/2014/main" id="{9124C307-0E1A-78BE-790E-5468AB621810}"/>
                  </a:ext>
                </a:extLst>
              </p:cNvPr>
              <p:cNvSpPr/>
              <p:nvPr/>
            </p:nvSpPr>
            <p:spPr>
              <a:xfrm rot="19800000" flipV="1">
                <a:off x="-567158" y="670917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</p:grpSp>
        <p:sp>
          <p:nvSpPr>
            <p:cNvPr id="85" name="Retângulo 84">
              <a:extLst>
                <a:ext uri="{FF2B5EF4-FFF2-40B4-BE49-F238E27FC236}">
                  <a16:creationId xmlns:a16="http://schemas.microsoft.com/office/drawing/2014/main" id="{96575178-8161-0083-3927-2F0EA961BEA0}"/>
                </a:ext>
              </a:extLst>
            </p:cNvPr>
            <p:cNvSpPr/>
            <p:nvPr/>
          </p:nvSpPr>
          <p:spPr>
            <a:xfrm>
              <a:off x="9825645" y="4550519"/>
              <a:ext cx="1007582" cy="693271"/>
            </a:xfrm>
            <a:prstGeom prst="rect">
              <a:avLst/>
            </a:prstGeom>
            <a:solidFill>
              <a:srgbClr val="EB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0" cap="none" spc="0" normalizeH="0" baseline="0" noProof="0" dirty="0">
                  <a:ln>
                    <a:noFill/>
                  </a:ln>
                  <a:solidFill>
                    <a:srgbClr val="BCBDBC">
                      <a:lumMod val="50000"/>
                    </a:srgbClr>
                  </a:solidFill>
                  <a:effectLst/>
                  <a:uLnTx/>
                  <a:uFillTx/>
                  <a:latin typeface="Petrobras Sans" panose="020B0606020204030204" pitchFamily="34" charset="0"/>
                  <a:ea typeface="+mn-ea"/>
                  <a:cs typeface="+mn-cs"/>
                </a:rPr>
                <a:t>1st </a:t>
              </a:r>
              <a:r>
                <a:rPr kumimoji="0" lang="pt-BR" sz="1000" b="1" i="0" u="none" strike="noStrike" kern="0" cap="none" spc="0" normalizeH="0" baseline="0" noProof="0" dirty="0">
                  <a:ln>
                    <a:noFill/>
                  </a:ln>
                  <a:solidFill>
                    <a:srgbClr val="BCBDBC">
                      <a:lumMod val="50000"/>
                    </a:srgbClr>
                  </a:solidFill>
                  <a:effectLst/>
                  <a:uLnTx/>
                  <a:uFillTx/>
                  <a:latin typeface="Petrobras Sans" panose="020B0606020204030204" pitchFamily="34" charset="0"/>
                  <a:ea typeface="+mn-ea"/>
                  <a:cs typeface="+mn-cs"/>
                </a:rPr>
                <a:t>RESTRICTED BIDDING</a:t>
              </a:r>
            </a:p>
          </p:txBody>
        </p:sp>
        <p:sp>
          <p:nvSpPr>
            <p:cNvPr id="86" name="Retângulo 85">
              <a:extLst>
                <a:ext uri="{FF2B5EF4-FFF2-40B4-BE49-F238E27FC236}">
                  <a16:creationId xmlns:a16="http://schemas.microsoft.com/office/drawing/2014/main" id="{B7EE5AB1-678A-6A8F-0696-7C819B36CD7D}"/>
                </a:ext>
              </a:extLst>
            </p:cNvPr>
            <p:cNvSpPr/>
            <p:nvPr/>
          </p:nvSpPr>
          <p:spPr>
            <a:xfrm>
              <a:off x="10927048" y="5345821"/>
              <a:ext cx="1007582" cy="693271"/>
            </a:xfrm>
            <a:prstGeom prst="rect">
              <a:avLst/>
            </a:prstGeom>
            <a:solidFill>
              <a:srgbClr val="EB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0" cap="none" spc="0" normalizeH="0" baseline="0" noProof="0" dirty="0">
                  <a:ln>
                    <a:noFill/>
                  </a:ln>
                  <a:solidFill>
                    <a:srgbClr val="BCBDBC">
                      <a:lumMod val="50000"/>
                    </a:srgbClr>
                  </a:solidFill>
                  <a:effectLst/>
                  <a:uLnTx/>
                  <a:uFillTx/>
                  <a:latin typeface="Petrobras Sans" panose="020B0606020204030204" pitchFamily="34" charset="0"/>
                  <a:ea typeface="+mn-ea"/>
                  <a:cs typeface="+mn-cs"/>
                </a:rPr>
                <a:t>2nd </a:t>
              </a:r>
              <a:r>
                <a:rPr kumimoji="0" lang="pt-BR" sz="1000" b="1" i="0" u="none" strike="noStrike" kern="0" cap="none" spc="0" normalizeH="0" baseline="0" noProof="0" dirty="0">
                  <a:ln>
                    <a:noFill/>
                  </a:ln>
                  <a:solidFill>
                    <a:srgbClr val="BCBDBC">
                      <a:lumMod val="50000"/>
                    </a:srgbClr>
                  </a:solidFill>
                  <a:effectLst/>
                  <a:uLnTx/>
                  <a:uFillTx/>
                  <a:latin typeface="Petrobras Sans" panose="020B0606020204030204" pitchFamily="34" charset="0"/>
                  <a:ea typeface="+mn-ea"/>
                  <a:cs typeface="+mn-cs"/>
                </a:rPr>
                <a:t>RESTRICTED BIDDING</a:t>
              </a:r>
            </a:p>
          </p:txBody>
        </p:sp>
        <p:grpSp>
          <p:nvGrpSpPr>
            <p:cNvPr id="87" name="Agrupar 86">
              <a:extLst>
                <a:ext uri="{FF2B5EF4-FFF2-40B4-BE49-F238E27FC236}">
                  <a16:creationId xmlns:a16="http://schemas.microsoft.com/office/drawing/2014/main" id="{879F77BE-B12D-E350-1439-028FBEBC2D61}"/>
                </a:ext>
              </a:extLst>
            </p:cNvPr>
            <p:cNvGrpSpPr/>
            <p:nvPr/>
          </p:nvGrpSpPr>
          <p:grpSpPr>
            <a:xfrm>
              <a:off x="9693017" y="4863196"/>
              <a:ext cx="200443" cy="131968"/>
              <a:chOff x="-567158" y="-169109"/>
              <a:chExt cx="2476982" cy="1630795"/>
            </a:xfrm>
            <a:solidFill>
              <a:srgbClr val="068643">
                <a:alpha val="64000"/>
              </a:srgbClr>
            </a:solidFill>
          </p:grpSpPr>
          <p:sp>
            <p:nvSpPr>
              <p:cNvPr id="88" name="Retângulo: Cantos Arredondados 87">
                <a:extLst>
                  <a:ext uri="{FF2B5EF4-FFF2-40B4-BE49-F238E27FC236}">
                    <a16:creationId xmlns:a16="http://schemas.microsoft.com/office/drawing/2014/main" id="{EEAF27BD-02E2-5356-B2FB-C5C3C39DA942}"/>
                  </a:ext>
                </a:extLst>
              </p:cNvPr>
              <p:cNvSpPr/>
              <p:nvPr/>
            </p:nvSpPr>
            <p:spPr>
              <a:xfrm rot="1800000">
                <a:off x="-567158" y="-169109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  <p:sp>
            <p:nvSpPr>
              <p:cNvPr id="89" name="Retângulo: Cantos Arredondados 88">
                <a:extLst>
                  <a:ext uri="{FF2B5EF4-FFF2-40B4-BE49-F238E27FC236}">
                    <a16:creationId xmlns:a16="http://schemas.microsoft.com/office/drawing/2014/main" id="{036AF508-1CA3-8567-B5D0-57240F1E0328}"/>
                  </a:ext>
                </a:extLst>
              </p:cNvPr>
              <p:cNvSpPr/>
              <p:nvPr/>
            </p:nvSpPr>
            <p:spPr>
              <a:xfrm rot="19800000" flipV="1">
                <a:off x="-567158" y="670917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90" name="Agrupar 89">
              <a:extLst>
                <a:ext uri="{FF2B5EF4-FFF2-40B4-BE49-F238E27FC236}">
                  <a16:creationId xmlns:a16="http://schemas.microsoft.com/office/drawing/2014/main" id="{3D4AB17D-1D72-AD17-DE92-1600E9099171}"/>
                </a:ext>
              </a:extLst>
            </p:cNvPr>
            <p:cNvGrpSpPr/>
            <p:nvPr/>
          </p:nvGrpSpPr>
          <p:grpSpPr>
            <a:xfrm>
              <a:off x="10784800" y="5619100"/>
              <a:ext cx="200443" cy="131968"/>
              <a:chOff x="-567158" y="-169109"/>
              <a:chExt cx="2476982" cy="1630795"/>
            </a:xfrm>
            <a:solidFill>
              <a:srgbClr val="068643">
                <a:alpha val="64000"/>
              </a:srgbClr>
            </a:solidFill>
          </p:grpSpPr>
          <p:sp>
            <p:nvSpPr>
              <p:cNvPr id="91" name="Retângulo: Cantos Arredondados 90">
                <a:extLst>
                  <a:ext uri="{FF2B5EF4-FFF2-40B4-BE49-F238E27FC236}">
                    <a16:creationId xmlns:a16="http://schemas.microsoft.com/office/drawing/2014/main" id="{6FB8B9D3-56FC-2BD3-DAEC-CA970EC4E00B}"/>
                  </a:ext>
                </a:extLst>
              </p:cNvPr>
              <p:cNvSpPr/>
              <p:nvPr/>
            </p:nvSpPr>
            <p:spPr>
              <a:xfrm rot="1800000">
                <a:off x="-567158" y="-169109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  <p:sp>
            <p:nvSpPr>
              <p:cNvPr id="92" name="Retângulo: Cantos Arredondados 91">
                <a:extLst>
                  <a:ext uri="{FF2B5EF4-FFF2-40B4-BE49-F238E27FC236}">
                    <a16:creationId xmlns:a16="http://schemas.microsoft.com/office/drawing/2014/main" id="{CFFA3B09-CC11-1782-3CA5-09498873949C}"/>
                  </a:ext>
                </a:extLst>
              </p:cNvPr>
              <p:cNvSpPr/>
              <p:nvPr/>
            </p:nvSpPr>
            <p:spPr>
              <a:xfrm rot="19800000" flipV="1">
                <a:off x="-567158" y="670917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93" name="Agrupar 92">
              <a:extLst>
                <a:ext uri="{FF2B5EF4-FFF2-40B4-BE49-F238E27FC236}">
                  <a16:creationId xmlns:a16="http://schemas.microsoft.com/office/drawing/2014/main" id="{65CC1BFB-5763-A6E1-0E9D-A71330C32F46}"/>
                </a:ext>
              </a:extLst>
            </p:cNvPr>
            <p:cNvGrpSpPr/>
            <p:nvPr/>
          </p:nvGrpSpPr>
          <p:grpSpPr>
            <a:xfrm rot="5400000">
              <a:off x="10229214" y="4439576"/>
              <a:ext cx="200443" cy="131968"/>
              <a:chOff x="-567158" y="-169109"/>
              <a:chExt cx="2476982" cy="1630795"/>
            </a:xfrm>
            <a:solidFill>
              <a:srgbClr val="068643">
                <a:alpha val="64000"/>
              </a:srgbClr>
            </a:solidFill>
          </p:grpSpPr>
          <p:sp>
            <p:nvSpPr>
              <p:cNvPr id="94" name="Retângulo: Cantos Arredondados 93">
                <a:extLst>
                  <a:ext uri="{FF2B5EF4-FFF2-40B4-BE49-F238E27FC236}">
                    <a16:creationId xmlns:a16="http://schemas.microsoft.com/office/drawing/2014/main" id="{095905C4-7CE2-9303-AA66-766B785D97DC}"/>
                  </a:ext>
                </a:extLst>
              </p:cNvPr>
              <p:cNvSpPr/>
              <p:nvPr/>
            </p:nvSpPr>
            <p:spPr>
              <a:xfrm rot="1800000">
                <a:off x="-567158" y="-169109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  <p:sp>
            <p:nvSpPr>
              <p:cNvPr id="95" name="Retângulo: Cantos Arredondados 94">
                <a:extLst>
                  <a:ext uri="{FF2B5EF4-FFF2-40B4-BE49-F238E27FC236}">
                    <a16:creationId xmlns:a16="http://schemas.microsoft.com/office/drawing/2014/main" id="{736FB0D4-7631-D39C-07A9-EEC4E33D49DE}"/>
                  </a:ext>
                </a:extLst>
              </p:cNvPr>
              <p:cNvSpPr/>
              <p:nvPr/>
            </p:nvSpPr>
            <p:spPr>
              <a:xfrm rot="19800000" flipV="1">
                <a:off x="-567158" y="670917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96" name="Agrupar 95">
              <a:extLst>
                <a:ext uri="{FF2B5EF4-FFF2-40B4-BE49-F238E27FC236}">
                  <a16:creationId xmlns:a16="http://schemas.microsoft.com/office/drawing/2014/main" id="{9990D5DF-BA04-10CF-79BB-2166362C9DC9}"/>
                </a:ext>
              </a:extLst>
            </p:cNvPr>
            <p:cNvGrpSpPr/>
            <p:nvPr/>
          </p:nvGrpSpPr>
          <p:grpSpPr>
            <a:xfrm rot="5400000">
              <a:off x="11344782" y="5250345"/>
              <a:ext cx="200443" cy="131968"/>
              <a:chOff x="-567158" y="-169109"/>
              <a:chExt cx="2476982" cy="1630795"/>
            </a:xfrm>
            <a:solidFill>
              <a:srgbClr val="068643">
                <a:alpha val="64000"/>
              </a:srgbClr>
            </a:solidFill>
          </p:grpSpPr>
          <p:sp>
            <p:nvSpPr>
              <p:cNvPr id="97" name="Retângulo: Cantos Arredondados 96">
                <a:extLst>
                  <a:ext uri="{FF2B5EF4-FFF2-40B4-BE49-F238E27FC236}">
                    <a16:creationId xmlns:a16="http://schemas.microsoft.com/office/drawing/2014/main" id="{F88E3622-4787-0BE2-C78D-5EAF4E796546}"/>
                  </a:ext>
                </a:extLst>
              </p:cNvPr>
              <p:cNvSpPr/>
              <p:nvPr/>
            </p:nvSpPr>
            <p:spPr>
              <a:xfrm rot="1800000">
                <a:off x="-567158" y="-169109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  <p:sp>
            <p:nvSpPr>
              <p:cNvPr id="98" name="Retângulo: Cantos Arredondados 97">
                <a:extLst>
                  <a:ext uri="{FF2B5EF4-FFF2-40B4-BE49-F238E27FC236}">
                    <a16:creationId xmlns:a16="http://schemas.microsoft.com/office/drawing/2014/main" id="{CFEBCA94-31C3-03CA-F84B-E20BF95377BE}"/>
                  </a:ext>
                </a:extLst>
              </p:cNvPr>
              <p:cNvSpPr/>
              <p:nvPr/>
            </p:nvSpPr>
            <p:spPr>
              <a:xfrm rot="19800000" flipV="1">
                <a:off x="-567158" y="670917"/>
                <a:ext cx="2476982" cy="790769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srgbClr val="FDC82F"/>
                  </a:solidFill>
                  <a:effectLst/>
                  <a:uLnTx/>
                  <a:uFillTx/>
                  <a:latin typeface="Trebuchet MS" panose="020B0603020202020204"/>
                  <a:ea typeface="+mn-ea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06491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Imagem 64">
            <a:extLst>
              <a:ext uri="{FF2B5EF4-FFF2-40B4-BE49-F238E27FC236}">
                <a16:creationId xmlns:a16="http://schemas.microsoft.com/office/drawing/2014/main" id="{B7BC86DC-D23A-787D-41E3-095BB63F33B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383877" y="4693763"/>
            <a:ext cx="1427337" cy="1427337"/>
          </a:xfrm>
          <a:prstGeom prst="rect">
            <a:avLst/>
          </a:prstGeom>
        </p:spPr>
      </p:pic>
      <p:sp>
        <p:nvSpPr>
          <p:cNvPr id="10" name="Título 1"/>
          <p:cNvSpPr txBox="1">
            <a:spLocks/>
          </p:cNvSpPr>
          <p:nvPr/>
        </p:nvSpPr>
        <p:spPr bwMode="auto">
          <a:xfrm>
            <a:off x="422586" y="255136"/>
            <a:ext cx="8116514" cy="40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CONSULTATIONS MATERIALS ABOUT P</a:t>
            </a:r>
            <a:r>
              <a:rPr lang="en-US" altLang="pt-BR" sz="2000" b="1" dirty="0">
                <a:solidFill>
                  <a:srgbClr val="068643"/>
                </a:solidFill>
                <a:latin typeface="Petrobras Sans" panose="020B0606020204030204" pitchFamily="34" charset="0"/>
              </a:rPr>
              <a:t>RE-</a:t>
            </a:r>
            <a:r>
              <a:rPr kumimoji="0" lang="en-US" alt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QUALIFICATION</a:t>
            </a:r>
            <a:endParaRPr kumimoji="0" lang="pt-BR" altLang="pt-BR" sz="2000" b="1" i="0" u="none" strike="noStrike" kern="1200" cap="none" spc="0" normalizeH="0" baseline="0" noProof="0" dirty="0">
              <a:ln>
                <a:noFill/>
              </a:ln>
              <a:solidFill>
                <a:srgbClr val="068643"/>
              </a:solidFill>
              <a:effectLst/>
              <a:uLnTx/>
              <a:uFillTx/>
              <a:latin typeface="Petrobras Sans" panose="020B0606020204030204" pitchFamily="34" charset="0"/>
              <a:ea typeface="+mj-ea"/>
              <a:cs typeface="+mj-cs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D6C5A2F5-F18A-A322-59FB-9D4662A370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2937" y="3893"/>
            <a:ext cx="3149063" cy="1302707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5E40025F-638E-18AE-40DE-941146EC0E92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94010" y="6435610"/>
            <a:ext cx="288000" cy="288000"/>
          </a:xfrm>
          <a:prstGeom prst="rect">
            <a:avLst/>
          </a:prstGeom>
        </p:spPr>
      </p:pic>
      <p:sp>
        <p:nvSpPr>
          <p:cNvPr id="32" name="Retângulo 31">
            <a:extLst>
              <a:ext uri="{FF2B5EF4-FFF2-40B4-BE49-F238E27FC236}">
                <a16:creationId xmlns:a16="http://schemas.microsoft.com/office/drawing/2014/main" id="{F9D4B0D1-AD76-15FE-9FD4-78EA8CAAAF31}"/>
              </a:ext>
            </a:extLst>
          </p:cNvPr>
          <p:cNvSpPr/>
          <p:nvPr/>
        </p:nvSpPr>
        <p:spPr>
          <a:xfrm>
            <a:off x="8366951" y="4038222"/>
            <a:ext cx="3200677" cy="8524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Short </a:t>
            </a:r>
            <a:r>
              <a:rPr kumimoji="0" lang="pt-BR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Guides</a:t>
            </a:r>
            <a:r>
              <a:rPr kumimoji="0" lang="pt-BR" sz="1600" b="1" i="0" u="none" strike="noStrike" kern="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Petronect </a:t>
            </a:r>
            <a:endParaRPr kumimoji="0" lang="pt-BR" sz="1600" b="1" i="0" u="none" strike="noStrike" kern="1200" cap="none" spc="0" normalizeH="0" baseline="0" noProof="0" dirty="0">
              <a:ln>
                <a:noFill/>
              </a:ln>
              <a:solidFill>
                <a:srgbClr val="068643"/>
              </a:solidFill>
              <a:effectLst/>
              <a:uLnTx/>
              <a:uFillTx/>
              <a:latin typeface="Petrobras Sans" panose="020B0606020204030204" pitchFamily="34" charset="0"/>
              <a:ea typeface="+mn-ea"/>
              <a:cs typeface="+mn-cs"/>
            </a:endParaRPr>
          </a:p>
        </p:txBody>
      </p:sp>
      <p:sp>
        <p:nvSpPr>
          <p:cNvPr id="58" name="Retângulo 57">
            <a:extLst>
              <a:ext uri="{FF2B5EF4-FFF2-40B4-BE49-F238E27FC236}">
                <a16:creationId xmlns:a16="http://schemas.microsoft.com/office/drawing/2014/main" id="{E0294D27-6CBA-D7F5-8944-45D6DB326D50}"/>
              </a:ext>
            </a:extLst>
          </p:cNvPr>
          <p:cNvSpPr/>
          <p:nvPr/>
        </p:nvSpPr>
        <p:spPr>
          <a:xfrm>
            <a:off x="497207" y="4038222"/>
            <a:ext cx="3200677" cy="8524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Hiring rules  </a:t>
            </a:r>
            <a:b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7D9AAA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BCBDBC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(Know The State-Owned </a:t>
            </a:r>
            <a:b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BCBDBC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BCBDBC">
                    <a:lumMod val="50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Enterprises Law)</a:t>
            </a:r>
            <a:endParaRPr kumimoji="0" lang="pt-BR" sz="1400" b="0" i="0" u="none" strike="noStrike" kern="0" cap="none" spc="0" normalizeH="0" baseline="0" noProof="0" dirty="0">
              <a:ln>
                <a:noFill/>
              </a:ln>
              <a:solidFill>
                <a:srgbClr val="BCBDBC">
                  <a:lumMod val="50000"/>
                </a:srgbClr>
              </a:solidFill>
              <a:effectLst/>
              <a:uLnTx/>
              <a:uFillTx/>
              <a:latin typeface="Petrobras Sans" panose="020B0606020204030204" pitchFamily="34" charset="0"/>
              <a:ea typeface="+mn-ea"/>
              <a:cs typeface="+mn-cs"/>
            </a:endParaRPr>
          </a:p>
        </p:txBody>
      </p:sp>
      <p:sp>
        <p:nvSpPr>
          <p:cNvPr id="60" name="Retângulo 59">
            <a:extLst>
              <a:ext uri="{FF2B5EF4-FFF2-40B4-BE49-F238E27FC236}">
                <a16:creationId xmlns:a16="http://schemas.microsoft.com/office/drawing/2014/main" id="{2012E5C3-3902-06A8-0DA0-F17238D2E253}"/>
              </a:ext>
            </a:extLst>
          </p:cNvPr>
          <p:cNvSpPr/>
          <p:nvPr/>
        </p:nvSpPr>
        <p:spPr>
          <a:xfrm>
            <a:off x="4457523" y="4038222"/>
            <a:ext cx="3149596" cy="8524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 err="1">
                <a:solidFill>
                  <a:srgbClr val="068643"/>
                </a:solidFill>
                <a:latin typeface="Petrobras Sans" panose="020B0606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Pre-Qualification</a:t>
            </a:r>
            <a:b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srgbClr val="7D9AAA"/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Petrobras </a:t>
            </a:r>
            <a:r>
              <a:rPr kumimoji="0" lang="pt-BR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Supplier</a:t>
            </a: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 </a:t>
            </a:r>
            <a:r>
              <a:rPr kumimoji="0" lang="pt-BR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n-ea"/>
                <a:cs typeface="+mn-cs"/>
              </a:rPr>
              <a:t>Channel</a:t>
            </a:r>
            <a:endParaRPr kumimoji="0" lang="pt-BR" sz="1400" b="0" i="0" u="none" strike="noStrike" kern="0" cap="none" spc="0" normalizeH="0" baseline="0" noProof="0" dirty="0">
              <a:ln>
                <a:noFill/>
              </a:ln>
              <a:solidFill>
                <a:srgbClr val="675C53">
                  <a:lumMod val="75000"/>
                </a:srgbClr>
              </a:solidFill>
              <a:effectLst/>
              <a:uLnTx/>
              <a:uFillTx/>
              <a:latin typeface="Petrobras Sans" panose="020B0606020204030204" pitchFamily="34" charset="0"/>
              <a:ea typeface="+mn-ea"/>
              <a:cs typeface="+mn-cs"/>
            </a:endParaRPr>
          </a:p>
        </p:txBody>
      </p:sp>
      <p:pic>
        <p:nvPicPr>
          <p:cNvPr id="64" name="Imagem 63" descr="Código QR&#10;&#10;Descrição gerada automaticamente">
            <a:extLst>
              <a:ext uri="{FF2B5EF4-FFF2-40B4-BE49-F238E27FC236}">
                <a16:creationId xmlns:a16="http://schemas.microsoft.com/office/drawing/2014/main" id="{5B1C3DCE-368A-2DE2-7F6A-6E22B113F79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8653" y="4693763"/>
            <a:ext cx="1427337" cy="1427337"/>
          </a:xfrm>
          <a:prstGeom prst="rect">
            <a:avLst/>
          </a:prstGeom>
        </p:spPr>
      </p:pic>
      <p:pic>
        <p:nvPicPr>
          <p:cNvPr id="67" name="Imagem 66">
            <a:extLst>
              <a:ext uri="{FF2B5EF4-FFF2-40B4-BE49-F238E27FC236}">
                <a16:creationId xmlns:a16="http://schemas.microsoft.com/office/drawing/2014/main" id="{D4CD2E43-E2D8-5384-42CD-0CD0884EC84C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9253621" y="4693763"/>
            <a:ext cx="1427337" cy="1427337"/>
          </a:xfrm>
          <a:prstGeom prst="rect">
            <a:avLst/>
          </a:prstGeom>
        </p:spPr>
      </p:pic>
      <p:sp>
        <p:nvSpPr>
          <p:cNvPr id="74" name="Retângulo: Cantos Arredondados 73">
            <a:extLst>
              <a:ext uri="{FF2B5EF4-FFF2-40B4-BE49-F238E27FC236}">
                <a16:creationId xmlns:a16="http://schemas.microsoft.com/office/drawing/2014/main" id="{C80F342C-B88E-8585-5B85-10E87B0C04E4}"/>
              </a:ext>
            </a:extLst>
          </p:cNvPr>
          <p:cNvSpPr/>
          <p:nvPr/>
        </p:nvSpPr>
        <p:spPr>
          <a:xfrm>
            <a:off x="258185" y="2743200"/>
            <a:ext cx="3690528" cy="3377900"/>
          </a:xfrm>
          <a:prstGeom prst="roundRect">
            <a:avLst>
              <a:gd name="adj" fmla="val 4545"/>
            </a:avLst>
          </a:prstGeom>
          <a:noFill/>
          <a:ln w="9525">
            <a:solidFill>
              <a:srgbClr val="C4D6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srgbClr val="FDC82F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76" name="Retângulo: Cantos Arredondados 75">
            <a:extLst>
              <a:ext uri="{FF2B5EF4-FFF2-40B4-BE49-F238E27FC236}">
                <a16:creationId xmlns:a16="http://schemas.microsoft.com/office/drawing/2014/main" id="{D0329E7A-E9C7-7B10-9695-AD70E7C177BA}"/>
              </a:ext>
            </a:extLst>
          </p:cNvPr>
          <p:cNvSpPr/>
          <p:nvPr/>
        </p:nvSpPr>
        <p:spPr>
          <a:xfrm>
            <a:off x="4190105" y="2743200"/>
            <a:ext cx="3690528" cy="3377900"/>
          </a:xfrm>
          <a:prstGeom prst="roundRect">
            <a:avLst>
              <a:gd name="adj" fmla="val 4545"/>
            </a:avLst>
          </a:prstGeom>
          <a:noFill/>
          <a:ln w="9525">
            <a:solidFill>
              <a:srgbClr val="C4D6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srgbClr val="FDC82F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00" name="Retângulo: Cantos Arredondados 99">
            <a:extLst>
              <a:ext uri="{FF2B5EF4-FFF2-40B4-BE49-F238E27FC236}">
                <a16:creationId xmlns:a16="http://schemas.microsoft.com/office/drawing/2014/main" id="{03934620-7AC7-6C76-1275-301F55B8AFEF}"/>
              </a:ext>
            </a:extLst>
          </p:cNvPr>
          <p:cNvSpPr/>
          <p:nvPr/>
        </p:nvSpPr>
        <p:spPr>
          <a:xfrm>
            <a:off x="8122025" y="2743200"/>
            <a:ext cx="3690528" cy="3377900"/>
          </a:xfrm>
          <a:prstGeom prst="roundRect">
            <a:avLst>
              <a:gd name="adj" fmla="val 4545"/>
            </a:avLst>
          </a:prstGeom>
          <a:noFill/>
          <a:ln w="9525">
            <a:solidFill>
              <a:srgbClr val="C4D6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srgbClr val="FDC82F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28" name="Imagem 27">
            <a:extLst>
              <a:ext uri="{FF2B5EF4-FFF2-40B4-BE49-F238E27FC236}">
                <a16:creationId xmlns:a16="http://schemas.microsoft.com/office/drawing/2014/main" id="{C68FECB1-2183-23E6-EE7C-7692F75AB70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97207" y="1761705"/>
            <a:ext cx="3200677" cy="2109399"/>
          </a:xfrm>
          <a:prstGeom prst="roundRect">
            <a:avLst>
              <a:gd name="adj" fmla="val 5447"/>
            </a:avLst>
          </a:prstGeom>
          <a:ln>
            <a:solidFill>
              <a:srgbClr val="06864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9" name="Imagem 28">
            <a:extLst>
              <a:ext uri="{FF2B5EF4-FFF2-40B4-BE49-F238E27FC236}">
                <a16:creationId xmlns:a16="http://schemas.microsoft.com/office/drawing/2014/main" id="{5019C167-7281-D306-97A4-B69C2928F37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435031" y="1761705"/>
            <a:ext cx="3194581" cy="2109399"/>
          </a:xfrm>
          <a:prstGeom prst="roundRect">
            <a:avLst>
              <a:gd name="adj" fmla="val 5447"/>
            </a:avLst>
          </a:prstGeom>
          <a:ln>
            <a:solidFill>
              <a:srgbClr val="06864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0" name="Imagem 29">
            <a:extLst>
              <a:ext uri="{FF2B5EF4-FFF2-40B4-BE49-F238E27FC236}">
                <a16:creationId xmlns:a16="http://schemas.microsoft.com/office/drawing/2014/main" id="{A5A65868-B992-503C-B8D3-24F1594C8ED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366951" y="1761705"/>
            <a:ext cx="3200677" cy="2109399"/>
          </a:xfrm>
          <a:prstGeom prst="roundRect">
            <a:avLst>
              <a:gd name="adj" fmla="val 5957"/>
            </a:avLst>
          </a:prstGeom>
          <a:ln>
            <a:solidFill>
              <a:srgbClr val="06864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2" name="Gráfico 101">
            <a:extLst>
              <a:ext uri="{FF2B5EF4-FFF2-40B4-BE49-F238E27FC236}">
                <a16:creationId xmlns:a16="http://schemas.microsoft.com/office/drawing/2014/main" id="{15088E9A-D030-4399-1D69-3016073AF5F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3070631" y="4314714"/>
            <a:ext cx="370926" cy="370926"/>
          </a:xfrm>
          <a:prstGeom prst="rect">
            <a:avLst/>
          </a:prstGeom>
        </p:spPr>
      </p:pic>
      <p:pic>
        <p:nvPicPr>
          <p:cNvPr id="106" name="Gráfico 105">
            <a:extLst>
              <a:ext uri="{FF2B5EF4-FFF2-40B4-BE49-F238E27FC236}">
                <a16:creationId xmlns:a16="http://schemas.microsoft.com/office/drawing/2014/main" id="{77317D28-169A-103C-C824-BB89EEB1723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7180052" y="4314714"/>
            <a:ext cx="370926" cy="370926"/>
          </a:xfrm>
          <a:prstGeom prst="rect">
            <a:avLst/>
          </a:prstGeom>
        </p:spPr>
      </p:pic>
      <p:pic>
        <p:nvPicPr>
          <p:cNvPr id="107" name="Gráfico 106">
            <a:extLst>
              <a:ext uri="{FF2B5EF4-FFF2-40B4-BE49-F238E27FC236}">
                <a16:creationId xmlns:a16="http://schemas.microsoft.com/office/drawing/2014/main" id="{50F75D5B-D96E-27B1-6724-C6342542EB9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1074321" y="4068316"/>
            <a:ext cx="370926" cy="37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094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1"/>
          <p:cNvSpPr txBox="1">
            <a:spLocks/>
          </p:cNvSpPr>
          <p:nvPr/>
        </p:nvSpPr>
        <p:spPr bwMode="auto">
          <a:xfrm>
            <a:off x="422586" y="255136"/>
            <a:ext cx="8116514" cy="40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PRE-QUALIFICATION – APPLICATION GUIDE</a:t>
            </a:r>
            <a:endParaRPr kumimoji="0" lang="pt-BR" altLang="pt-BR" sz="2000" b="1" i="0" u="none" strike="noStrike" kern="1200" cap="none" spc="0" normalizeH="0" baseline="0" noProof="0" dirty="0">
              <a:ln>
                <a:noFill/>
              </a:ln>
              <a:solidFill>
                <a:srgbClr val="068643"/>
              </a:solidFill>
              <a:effectLst/>
              <a:uLnTx/>
              <a:uFillTx/>
              <a:latin typeface="Petrobras Sans" panose="020B0606020204030204" pitchFamily="34" charset="0"/>
              <a:ea typeface="+mj-ea"/>
              <a:cs typeface="+mj-cs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D6C5A2F5-F18A-A322-59FB-9D4662A370D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2937" y="3893"/>
            <a:ext cx="3149063" cy="1302707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5E40025F-638E-18AE-40DE-941146EC0E92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94010" y="6435610"/>
            <a:ext cx="288000" cy="288000"/>
          </a:xfrm>
          <a:prstGeom prst="rect">
            <a:avLst/>
          </a:prstGeom>
        </p:spPr>
      </p:pic>
      <p:sp>
        <p:nvSpPr>
          <p:cNvPr id="3" name="Título 2">
            <a:extLst>
              <a:ext uri="{FF2B5EF4-FFF2-40B4-BE49-F238E27FC236}">
                <a16:creationId xmlns:a16="http://schemas.microsoft.com/office/drawing/2014/main" id="{9EB4F97F-19BD-0679-0C9B-729D31D603A2}"/>
              </a:ext>
            </a:extLst>
          </p:cNvPr>
          <p:cNvSpPr txBox="1">
            <a:spLocks/>
          </p:cNvSpPr>
          <p:nvPr/>
        </p:nvSpPr>
        <p:spPr>
          <a:xfrm>
            <a:off x="9075834" y="2840522"/>
            <a:ext cx="2810776" cy="313932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377" rtl="0" eaLnBrk="1" latinLnBrk="0" hangingPunct="1">
              <a:spcBef>
                <a:spcPct val="0"/>
              </a:spcBef>
              <a:buNone/>
              <a:defRPr sz="2000" b="1" kern="1200" cap="all" baseline="0">
                <a:solidFill>
                  <a:srgbClr val="187B4C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Tx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The supplier must enter his username and password on the site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 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Petronect</a:t>
            </a:r>
            <a:endParaRPr kumimoji="0" lang="pt-BR" sz="1200" b="0" i="1" u="none" strike="noStrike" kern="1200" cap="none" spc="0" normalizeH="0" baseline="0" noProof="0" dirty="0">
              <a:ln>
                <a:noFill/>
              </a:ln>
              <a:solidFill>
                <a:srgbClr val="675C53">
                  <a:lumMod val="75000"/>
                </a:srgbClr>
              </a:solidFill>
              <a:effectLst/>
              <a:uLnTx/>
              <a:uFillTx/>
              <a:latin typeface="Petrobras Sans" panose="020B0606020204030204" pitchFamily="34" charset="0"/>
              <a:ea typeface="+mj-ea"/>
              <a:cs typeface="+mj-cs"/>
            </a:endParaRPr>
          </a:p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Tx/>
              <a:buAutoNum type="arabicPeriod"/>
              <a:tabLst/>
              <a:defRPr/>
            </a:pP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Click 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on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 ELECTRONIC QUOTES.</a:t>
            </a:r>
          </a:p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Tx/>
              <a:buAutoNum type="arabicPeriod"/>
              <a:tabLst/>
              <a:defRPr/>
            </a:pP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Click 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on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 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Opportunity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 Board.</a:t>
            </a:r>
          </a:p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Tx/>
              <a:buAutoNum type="arabicPeriod"/>
              <a:tabLst/>
              <a:defRPr/>
            </a:pP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Click 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on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 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the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 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tab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 “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Pre-Qualification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”.</a:t>
            </a:r>
          </a:p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Tx/>
              <a:buAutoNum type="arabicPeriod"/>
              <a:tabLst/>
              <a:defRPr/>
            </a:pP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Search for the desired Pre-Qualification opportunity (for example, by opportunity number)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.</a:t>
            </a:r>
          </a:p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Tx/>
              <a:buAutoNum type="arabicPeriod"/>
              <a:tabLst/>
              <a:defRPr/>
            </a:pP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Click 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on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 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the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 link “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Subscribe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” (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icon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/figure       ) 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and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 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confirm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 </a:t>
            </a:r>
            <a:b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</a:b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your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 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participation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.</a:t>
            </a:r>
          </a:p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Tx/>
              <a:buAutoNum type="arabicPeriod"/>
              <a:tabLst/>
              <a:defRPr/>
            </a:pP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On the next screen, click the button 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“Prepare </a:t>
            </a:r>
            <a:r>
              <a:rPr kumimoji="0" lang="pt-BR" sz="1200" b="0" i="1" u="none" strike="noStrike" kern="1200" cap="none" spc="0" normalizeH="0" baseline="0" noProof="0" dirty="0" err="1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Bid</a:t>
            </a:r>
            <a:r>
              <a:rPr kumimoji="0" lang="pt-BR" sz="1200" b="0" i="1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”.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86704C13-6B4C-4C53-27E1-A8E053AFB8F2}"/>
              </a:ext>
            </a:extLst>
          </p:cNvPr>
          <p:cNvSpPr/>
          <p:nvPr/>
        </p:nvSpPr>
        <p:spPr>
          <a:xfrm>
            <a:off x="8113853" y="2646381"/>
            <a:ext cx="3772757" cy="3500420"/>
          </a:xfrm>
          <a:prstGeom prst="roundRect">
            <a:avLst>
              <a:gd name="adj" fmla="val 5774"/>
            </a:avLst>
          </a:prstGeom>
          <a:noFill/>
          <a:ln w="9525">
            <a:solidFill>
              <a:srgbClr val="C4D6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srgbClr val="FDC82F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4" name="Gravação de Tela 5">
            <a:hlinkClick r:id="" action="ppaction://media"/>
            <a:extLst>
              <a:ext uri="{FF2B5EF4-FFF2-40B4-BE49-F238E27FC236}">
                <a16:creationId xmlns:a16="http://schemas.microsoft.com/office/drawing/2014/main" id="{01EC4FA0-D205-537C-5A16-285B9390D09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0.2517"/>
                </p14:media>
              </p:ext>
            </p:extLst>
          </p:nvPr>
        </p:nvPicPr>
        <p:blipFill rotWithShape="1">
          <a:blip r:embed="rId8"/>
          <a:srcRect t="10361" b="-406"/>
          <a:stretch/>
        </p:blipFill>
        <p:spPr>
          <a:xfrm>
            <a:off x="325006" y="1580488"/>
            <a:ext cx="8666531" cy="3979350"/>
          </a:xfrm>
          <a:prstGeom prst="rect">
            <a:avLst/>
          </a:prstGeom>
          <a:ln w="12700">
            <a:solidFill>
              <a:srgbClr val="06864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850E5C2B-2B59-504A-0CB3-FE51CF164D6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153516" y="5117067"/>
            <a:ext cx="133369" cy="161948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7DEF5226-DA2D-B722-8C43-A3CE7E465BB8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313411" y="1589628"/>
            <a:ext cx="8687553" cy="3978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413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442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1"/>
          <p:cNvSpPr txBox="1">
            <a:spLocks/>
          </p:cNvSpPr>
          <p:nvPr/>
        </p:nvSpPr>
        <p:spPr bwMode="auto">
          <a:xfrm>
            <a:off x="422586" y="255136"/>
            <a:ext cx="8116514" cy="40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PRE-QUALIFICATION – APPLICATION GUIDE</a:t>
            </a:r>
            <a:endParaRPr kumimoji="0" lang="pt-BR" altLang="pt-BR" sz="2000" b="1" i="0" u="none" strike="noStrike" kern="1200" cap="none" spc="0" normalizeH="0" baseline="0" noProof="0" dirty="0">
              <a:ln>
                <a:noFill/>
              </a:ln>
              <a:solidFill>
                <a:srgbClr val="068643"/>
              </a:solidFill>
              <a:effectLst/>
              <a:uLnTx/>
              <a:uFillTx/>
              <a:latin typeface="Petrobras Sans" panose="020B0606020204030204" pitchFamily="34" charset="0"/>
              <a:ea typeface="+mj-ea"/>
              <a:cs typeface="+mj-cs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D6C5A2F5-F18A-A322-59FB-9D4662A370D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2937" y="3893"/>
            <a:ext cx="3149063" cy="1302707"/>
          </a:xfrm>
          <a:prstGeom prst="rect">
            <a:avLst/>
          </a:prstGeom>
        </p:spPr>
      </p:pic>
      <p:sp>
        <p:nvSpPr>
          <p:cNvPr id="3" name="Título 2">
            <a:extLst>
              <a:ext uri="{FF2B5EF4-FFF2-40B4-BE49-F238E27FC236}">
                <a16:creationId xmlns:a16="http://schemas.microsoft.com/office/drawing/2014/main" id="{9EB4F97F-19BD-0679-0C9B-729D31D603A2}"/>
              </a:ext>
            </a:extLst>
          </p:cNvPr>
          <p:cNvSpPr txBox="1">
            <a:spLocks/>
          </p:cNvSpPr>
          <p:nvPr/>
        </p:nvSpPr>
        <p:spPr>
          <a:xfrm>
            <a:off x="9075834" y="1860598"/>
            <a:ext cx="2718176" cy="4739759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377" rtl="0" eaLnBrk="1" latinLnBrk="0" hangingPunct="1">
              <a:spcBef>
                <a:spcPct val="0"/>
              </a:spcBef>
              <a:buNone/>
              <a:defRPr sz="2000" b="1" kern="1200" cap="all" baseline="0">
                <a:solidFill>
                  <a:srgbClr val="187B4C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To complete your application for the Pre-qualification opportunity, the supplier must submit their assessment questionnaire. To do this, you must enter your username and password on the website www.petronect.com.br, following the step-by-step instructions below:</a:t>
            </a:r>
          </a:p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Tx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Click on ELECTRONIC QUOTES</a:t>
            </a:r>
            <a:b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</a:b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then on Opportunity Board.</a:t>
            </a:r>
          </a:p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Tx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In the “My Participations” tab, search for the desired Pre-Qualification opportunity (for example, by opportunity number).</a:t>
            </a:r>
          </a:p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Tx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Click on the link Edit Bid (icon/figure     ).</a:t>
            </a:r>
          </a:p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Tx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In the new window that will open, click on the "Questionnaires" tab, then on the “Answer” button to attach the documents for each required requirement.  </a:t>
            </a:r>
            <a:b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</a:b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(to be continued)</a:t>
            </a:r>
          </a:p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Tx/>
              <a:buAutoNum type="arabicPeriod"/>
              <a:tabLst/>
              <a:defRPr/>
            </a:pPr>
            <a:endParaRPr kumimoji="0" lang="pt-BR" sz="1300" b="0" i="1" u="none" strike="noStrike" kern="1200" cap="none" spc="0" normalizeH="0" baseline="0" noProof="0" dirty="0">
              <a:ln>
                <a:noFill/>
              </a:ln>
              <a:solidFill>
                <a:srgbClr val="675C53">
                  <a:lumMod val="75000"/>
                </a:srgbClr>
              </a:solidFill>
              <a:effectLst/>
              <a:uLnTx/>
              <a:uFillTx/>
              <a:latin typeface="Petrobras Sans" panose="020B0606020204030204" pitchFamily="34" charset="0"/>
              <a:ea typeface="+mj-ea"/>
              <a:cs typeface="+mj-cs"/>
            </a:endParaRP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86704C13-6B4C-4C53-27E1-A8E053AFB8F2}"/>
              </a:ext>
            </a:extLst>
          </p:cNvPr>
          <p:cNvSpPr/>
          <p:nvPr/>
        </p:nvSpPr>
        <p:spPr>
          <a:xfrm>
            <a:off x="8113854" y="1732888"/>
            <a:ext cx="3753142" cy="4702722"/>
          </a:xfrm>
          <a:prstGeom prst="roundRect">
            <a:avLst>
              <a:gd name="adj" fmla="val 4545"/>
            </a:avLst>
          </a:prstGeom>
          <a:noFill/>
          <a:ln w="9525">
            <a:solidFill>
              <a:srgbClr val="C4D6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srgbClr val="FDC82F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1" name="Imagem 10">
            <a:extLst>
              <a:ext uri="{FF2B5EF4-FFF2-40B4-BE49-F238E27FC236}">
                <a16:creationId xmlns:a16="http://schemas.microsoft.com/office/drawing/2014/main" id="{4B04A40B-0569-A5AB-C476-AAAF479E61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38481" y="4902629"/>
            <a:ext cx="146208" cy="146208"/>
          </a:xfrm>
          <a:prstGeom prst="rect">
            <a:avLst/>
          </a:prstGeom>
        </p:spPr>
      </p:pic>
      <p:pic>
        <p:nvPicPr>
          <p:cNvPr id="2" name="Imagem 1">
            <a:extLst>
              <a:ext uri="{FF2B5EF4-FFF2-40B4-BE49-F238E27FC236}">
                <a16:creationId xmlns:a16="http://schemas.microsoft.com/office/drawing/2014/main" id="{5E40025F-638E-18AE-40DE-941146EC0E92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94010" y="6435610"/>
            <a:ext cx="288000" cy="288000"/>
          </a:xfrm>
          <a:prstGeom prst="rect">
            <a:avLst/>
          </a:prstGeom>
        </p:spPr>
      </p:pic>
      <p:pic>
        <p:nvPicPr>
          <p:cNvPr id="7" name="Gravação de Tela 4">
            <a:hlinkClick r:id="" action="ppaction://media"/>
            <a:extLst>
              <a:ext uri="{FF2B5EF4-FFF2-40B4-BE49-F238E27FC236}">
                <a16:creationId xmlns:a16="http://schemas.microsoft.com/office/drawing/2014/main" id="{B35A537D-ED67-7021-3E6F-AE873A61EDA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829.3"/>
                </p14:media>
              </p:ext>
            </p:extLst>
          </p:nvPr>
        </p:nvPicPr>
        <p:blipFill rotWithShape="1">
          <a:blip r:embed="rId8"/>
          <a:srcRect t="9198"/>
          <a:stretch/>
        </p:blipFill>
        <p:spPr>
          <a:xfrm>
            <a:off x="325005" y="1580488"/>
            <a:ext cx="8666531" cy="4045348"/>
          </a:xfrm>
          <a:prstGeom prst="rect">
            <a:avLst/>
          </a:prstGeom>
          <a:ln w="12700">
            <a:solidFill>
              <a:srgbClr val="06864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Imagem 3">
            <a:extLst>
              <a:ext uri="{FF2B5EF4-FFF2-40B4-BE49-F238E27FC236}">
                <a16:creationId xmlns:a16="http://schemas.microsoft.com/office/drawing/2014/main" id="{74D59BAF-DA82-D0EE-B910-1F3B2F25254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313411" y="1617913"/>
            <a:ext cx="8687553" cy="3978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469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400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1"/>
          <p:cNvSpPr txBox="1">
            <a:spLocks/>
          </p:cNvSpPr>
          <p:nvPr/>
        </p:nvSpPr>
        <p:spPr bwMode="auto">
          <a:xfrm>
            <a:off x="422586" y="255136"/>
            <a:ext cx="8116514" cy="40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68643"/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PRE-QUALIFICATION – APPLICATION GUIDE</a:t>
            </a:r>
            <a:endParaRPr kumimoji="0" lang="pt-BR" altLang="pt-BR" sz="2000" b="1" i="0" u="none" strike="noStrike" kern="1200" cap="none" spc="0" normalizeH="0" baseline="0" noProof="0" dirty="0">
              <a:ln>
                <a:noFill/>
              </a:ln>
              <a:solidFill>
                <a:srgbClr val="068643"/>
              </a:solidFill>
              <a:effectLst/>
              <a:uLnTx/>
              <a:uFillTx/>
              <a:latin typeface="Petrobras Sans" panose="020B0606020204030204" pitchFamily="34" charset="0"/>
              <a:ea typeface="+mj-ea"/>
              <a:cs typeface="+mj-cs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D6C5A2F5-F18A-A322-59FB-9D4662A370D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2937" y="3893"/>
            <a:ext cx="3149063" cy="1302707"/>
          </a:xfrm>
          <a:prstGeom prst="rect">
            <a:avLst/>
          </a:prstGeom>
        </p:spPr>
      </p:pic>
      <p:sp>
        <p:nvSpPr>
          <p:cNvPr id="3" name="Título 2">
            <a:extLst>
              <a:ext uri="{FF2B5EF4-FFF2-40B4-BE49-F238E27FC236}">
                <a16:creationId xmlns:a16="http://schemas.microsoft.com/office/drawing/2014/main" id="{9EB4F97F-19BD-0679-0C9B-729D31D603A2}"/>
              </a:ext>
            </a:extLst>
          </p:cNvPr>
          <p:cNvSpPr txBox="1">
            <a:spLocks/>
          </p:cNvSpPr>
          <p:nvPr/>
        </p:nvSpPr>
        <p:spPr>
          <a:xfrm>
            <a:off x="9075834" y="2828787"/>
            <a:ext cx="2553182" cy="3462486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377" rtl="0" eaLnBrk="1" latinLnBrk="0" hangingPunct="1">
              <a:spcBef>
                <a:spcPct val="0"/>
              </a:spcBef>
              <a:buNone/>
              <a:defRPr sz="2000" b="1" kern="1200" cap="all" baseline="0">
                <a:solidFill>
                  <a:srgbClr val="187B4C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 typeface="+mj-lt"/>
              <a:buAutoNum type="arabicPeriod" startAt="5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Click on the “Edit” button of the requirement to attach the desired documents.</a:t>
            </a:r>
          </a:p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 typeface="+mj-lt"/>
              <a:buAutoNum type="arabicPeriod" startAt="5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Click on the “Attachments” link. In the window that will open, click on the “Load” button to attach the documents.</a:t>
            </a:r>
            <a:b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</a:b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Note: In the “Complementary Technical Qualification” requirement, after attaching the documents, you will need to click on the “Confirm” button.</a:t>
            </a:r>
          </a:p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 typeface="+mj-lt"/>
              <a:buAutoNum type="arabicPeriod" startAt="5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Close the questionnaire window by clicking the “Close” button.</a:t>
            </a:r>
          </a:p>
          <a:p>
            <a:pPr marL="180000" marR="0" lvl="0" indent="-180000" algn="l" defTabSz="91437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C4D600"/>
              </a:buClr>
              <a:buSzTx/>
              <a:buFont typeface="+mj-lt"/>
              <a:buAutoNum type="arabicPeriod" startAt="5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675C53">
                    <a:lumMod val="75000"/>
                  </a:srgbClr>
                </a:solidFill>
                <a:effectLst/>
                <a:uLnTx/>
                <a:uFillTx/>
                <a:latin typeface="Petrobras Sans" panose="020B0606020204030204" pitchFamily="34" charset="0"/>
                <a:ea typeface="+mj-ea"/>
                <a:cs typeface="+mj-cs"/>
              </a:rPr>
              <a:t>Finally, send your questionnaire by clicking the “Send” button and confirm your submission.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86704C13-6B4C-4C53-27E1-A8E053AFB8F2}"/>
              </a:ext>
            </a:extLst>
          </p:cNvPr>
          <p:cNvSpPr/>
          <p:nvPr/>
        </p:nvSpPr>
        <p:spPr>
          <a:xfrm>
            <a:off x="8113854" y="2635624"/>
            <a:ext cx="3753142" cy="3799986"/>
          </a:xfrm>
          <a:prstGeom prst="roundRect">
            <a:avLst>
              <a:gd name="adj" fmla="val 4545"/>
            </a:avLst>
          </a:prstGeom>
          <a:noFill/>
          <a:ln w="9525">
            <a:solidFill>
              <a:srgbClr val="C4D6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srgbClr val="FDC82F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5E40025F-638E-18AE-40DE-941146EC0E92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94010" y="6435610"/>
            <a:ext cx="288000" cy="288000"/>
          </a:xfrm>
          <a:prstGeom prst="rect">
            <a:avLst/>
          </a:prstGeom>
        </p:spPr>
      </p:pic>
      <p:pic>
        <p:nvPicPr>
          <p:cNvPr id="13" name="Gravação de Tela 5">
            <a:hlinkClick r:id="" action="ppaction://media"/>
            <a:extLst>
              <a:ext uri="{FF2B5EF4-FFF2-40B4-BE49-F238E27FC236}">
                <a16:creationId xmlns:a16="http://schemas.microsoft.com/office/drawing/2014/main" id="{73C6B997-8C40-F12E-4992-246842742A8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9305.4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25004" y="1580488"/>
            <a:ext cx="8677844" cy="4038362"/>
          </a:xfrm>
          <a:prstGeom prst="rect">
            <a:avLst/>
          </a:prstGeom>
          <a:ln w="12700">
            <a:solidFill>
              <a:srgbClr val="06864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Imagem 3">
            <a:extLst>
              <a:ext uri="{FF2B5EF4-FFF2-40B4-BE49-F238E27FC236}">
                <a16:creationId xmlns:a16="http://schemas.microsoft.com/office/drawing/2014/main" id="{EBC380AA-2EA4-49F7-2B3F-96F07C8AD648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313411" y="1589628"/>
            <a:ext cx="8687553" cy="3978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725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422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022723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UNDODONOTDELETE" val="0"/>
</p:tagLst>
</file>

<file path=ppt/theme/theme1.xml><?xml version="1.0" encoding="utf-8"?>
<a:theme xmlns:a="http://schemas.openxmlformats.org/drawingml/2006/main" name="Slide Branco">
  <a:themeElements>
    <a:clrScheme name="Personalizar 1">
      <a:dk1>
        <a:srgbClr val="008542"/>
      </a:dk1>
      <a:lt1>
        <a:srgbClr val="FDC82F"/>
      </a:lt1>
      <a:dk2>
        <a:srgbClr val="006298"/>
      </a:dk2>
      <a:lt2>
        <a:srgbClr val="FFFFFF"/>
      </a:lt2>
      <a:accent1>
        <a:srgbClr val="00B2A9"/>
      </a:accent1>
      <a:accent2>
        <a:srgbClr val="A8B400"/>
      </a:accent2>
      <a:accent3>
        <a:srgbClr val="FEDF00"/>
      </a:accent3>
      <a:accent4>
        <a:srgbClr val="FF7000"/>
      </a:accent4>
      <a:accent5>
        <a:srgbClr val="675C53"/>
      </a:accent5>
      <a:accent6>
        <a:srgbClr val="BCBDBC"/>
      </a:accent6>
      <a:hlink>
        <a:srgbClr val="004165"/>
      </a:hlink>
      <a:folHlink>
        <a:srgbClr val="7D9AAA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ma Petrobras" id="{362C0B18-3DE0-4674-91DA-68BCB123D858}" vid="{71AA473C-51AB-4203-88B1-91D82199D5BE}"/>
    </a:ext>
  </a:extLst>
</a:theme>
</file>

<file path=ppt/theme/theme2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266a75-1e91-4afd-b62e-58e4d3d4856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3D614B2A35D6D469A4AAE62A5259962" ma:contentTypeVersion="18" ma:contentTypeDescription="Create a new document." ma:contentTypeScope="" ma:versionID="263890f6df6002b6703ef52fcf0dffc0">
  <xsd:schema xmlns:xsd="http://www.w3.org/2001/XMLSchema" xmlns:xs="http://www.w3.org/2001/XMLSchema" xmlns:p="http://schemas.microsoft.com/office/2006/metadata/properties" xmlns:ns3="aa3b2fb2-31e3-46e5-8720-d11ed4c2866b" xmlns:ns4="f7266a75-1e91-4afd-b62e-58e4d3d48567" targetNamespace="http://schemas.microsoft.com/office/2006/metadata/properties" ma:root="true" ma:fieldsID="42baaf3bda2138cee2005bc02ae93e5e" ns3:_="" ns4:_="">
    <xsd:import namespace="aa3b2fb2-31e3-46e5-8720-d11ed4c2866b"/>
    <xsd:import namespace="f7266a75-1e91-4afd-b62e-58e4d3d48567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_activity" minOccurs="0"/>
                <xsd:element ref="ns4:MediaServiceObjectDetectorVersions" minOccurs="0"/>
                <xsd:element ref="ns4:MediaServiceSystemTags" minOccurs="0"/>
                <xsd:element ref="ns4:MediaServiceSearchPropertie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3b2fb2-31e3-46e5-8720-d11ed4c2866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266a75-1e91-4afd-b62e-58e4d3d4856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2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9429647-98DC-4AC1-8560-5B616FAD4BC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4D847A-D7A2-4244-96B6-CFA560A33827}">
  <ds:schemaRefs>
    <ds:schemaRef ds:uri="f7266a75-1e91-4afd-b62e-58e4d3d48567"/>
    <ds:schemaRef ds:uri="http://purl.org/dc/elements/1.1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aa3b2fb2-31e3-46e5-8720-d11ed4c2866b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2CD8FDF-74B9-49C6-A323-D5DDBE1D0B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3b2fb2-31e3-46e5-8720-d11ed4c2866b"/>
    <ds:schemaRef ds:uri="f7266a75-1e91-4afd-b62e-58e4d3d4856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10 R_SubcomissaoSegAviacao_311018</Template>
  <TotalTime>22464</TotalTime>
  <Words>723</Words>
  <Application>Microsoft Office PowerPoint</Application>
  <PresentationFormat>Widescreen</PresentationFormat>
  <Paragraphs>75</Paragraphs>
  <Slides>9</Slides>
  <Notes>8</Notes>
  <HiddenSlides>0</HiddenSlides>
  <MMClips>3</MMClips>
  <ScaleCrop>false</ScaleCrop>
  <HeadingPairs>
    <vt:vector size="6" baseType="variant">
      <vt:variant>
        <vt:lpstr>Fontes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9</vt:i4>
      </vt:variant>
    </vt:vector>
  </HeadingPairs>
  <TitlesOfParts>
    <vt:vector size="15" baseType="lpstr">
      <vt:lpstr>Arial</vt:lpstr>
      <vt:lpstr>Calibri</vt:lpstr>
      <vt:lpstr>Petrobras Sans</vt:lpstr>
      <vt:lpstr>Trebuchet MS</vt:lpstr>
      <vt:lpstr>Wingdings</vt:lpstr>
      <vt:lpstr>Slide Branco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>Petrobras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Samia Ruveni Garcia Morais - PrestServ</dc:creator>
  <cp:lastModifiedBy>Daniela Jandre Correia - PrestServ</cp:lastModifiedBy>
  <cp:revision>1986</cp:revision>
  <cp:lastPrinted>2019-11-12T19:21:09Z</cp:lastPrinted>
  <dcterms:created xsi:type="dcterms:W3CDTF">2016-01-15T11:26:34Z</dcterms:created>
  <dcterms:modified xsi:type="dcterms:W3CDTF">2024-07-11T16:37:38Z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8e61996e-cafd-4c9a-8a94-2dc1b82131ae_Enabled">
    <vt:lpwstr>True</vt:lpwstr>
  </property>
  <property fmtid="{D5CDD505-2E9C-101B-9397-08002B2CF9AE}" pid="3" name="MSIP_Label_8e61996e-cafd-4c9a-8a94-2dc1b82131ae_SiteId">
    <vt:lpwstr>5b6f6241-9a57-4be4-8e50-1dfa72e79a57</vt:lpwstr>
  </property>
  <property fmtid="{D5CDD505-2E9C-101B-9397-08002B2CF9AE}" pid="4" name="MSIP_Label_8e61996e-cafd-4c9a-8a94-2dc1b82131ae_Owner">
    <vt:lpwstr>armandobraga.RINA_BRASIL@petrobras.com.br</vt:lpwstr>
  </property>
  <property fmtid="{D5CDD505-2E9C-101B-9397-08002B2CF9AE}" pid="5" name="MSIP_Label_8e61996e-cafd-4c9a-8a94-2dc1b82131ae_SetDate">
    <vt:lpwstr>2019-07-08T19:24:21.8174873Z</vt:lpwstr>
  </property>
  <property fmtid="{D5CDD505-2E9C-101B-9397-08002B2CF9AE}" pid="6" name="MSIP_Label_8e61996e-cafd-4c9a-8a94-2dc1b82131ae_Name">
    <vt:lpwstr>NP-1</vt:lpwstr>
  </property>
  <property fmtid="{D5CDD505-2E9C-101B-9397-08002B2CF9AE}" pid="7" name="MSIP_Label_8e61996e-cafd-4c9a-8a94-2dc1b82131ae_Application">
    <vt:lpwstr>Microsoft Azure Information Protection</vt:lpwstr>
  </property>
  <property fmtid="{D5CDD505-2E9C-101B-9397-08002B2CF9AE}" pid="8" name="MSIP_Label_8e61996e-cafd-4c9a-8a94-2dc1b82131ae_ActionId">
    <vt:lpwstr>73579fdf-ce5b-4ba3-8fe0-a9d42e9c90f0</vt:lpwstr>
  </property>
  <property fmtid="{D5CDD505-2E9C-101B-9397-08002B2CF9AE}" pid="9" name="MSIP_Label_8e61996e-cafd-4c9a-8a94-2dc1b82131ae_Extended_MSFT_Method">
    <vt:lpwstr>Automatic</vt:lpwstr>
  </property>
  <property fmtid="{D5CDD505-2E9C-101B-9397-08002B2CF9AE}" pid="10" name="Sensitivity">
    <vt:lpwstr>NP-1</vt:lpwstr>
  </property>
  <property fmtid="{D5CDD505-2E9C-101B-9397-08002B2CF9AE}" pid="11" name="ContentTypeId">
    <vt:lpwstr>0x01010093D614B2A35D6D469A4AAE62A5259962</vt:lpwstr>
  </property>
  <property fmtid="{D5CDD505-2E9C-101B-9397-08002B2CF9AE}" pid="12" name="Order">
    <vt:r8>6923800</vt:r8>
  </property>
  <property fmtid="{D5CDD505-2E9C-101B-9397-08002B2CF9AE}" pid="13" name="xd_Signature">
    <vt:bool>false</vt:bool>
  </property>
  <property fmtid="{D5CDD505-2E9C-101B-9397-08002B2CF9AE}" pid="14" name="xd_ProgID">
    <vt:lpwstr/>
  </property>
  <property fmtid="{D5CDD505-2E9C-101B-9397-08002B2CF9AE}" pid="15" name="ComplianceAssetId">
    <vt:lpwstr/>
  </property>
  <property fmtid="{D5CDD505-2E9C-101B-9397-08002B2CF9AE}" pid="16" name="TemplateUrl">
    <vt:lpwstr/>
  </property>
  <property fmtid="{D5CDD505-2E9C-101B-9397-08002B2CF9AE}" pid="17" name="_ExtendedDescription">
    <vt:lpwstr/>
  </property>
  <property fmtid="{D5CDD505-2E9C-101B-9397-08002B2CF9AE}" pid="18" name="TriggerFlowInfo">
    <vt:lpwstr/>
  </property>
</Properties>
</file>